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67" r:id="rId3"/>
    <p:sldId id="262" r:id="rId4"/>
    <p:sldId id="273" r:id="rId5"/>
    <p:sldId id="269" r:id="rId6"/>
    <p:sldId id="276" r:id="rId7"/>
    <p:sldId id="264" r:id="rId8"/>
    <p:sldId id="275" r:id="rId9"/>
    <p:sldId id="268" r:id="rId10"/>
    <p:sldId id="265" r:id="rId11"/>
    <p:sldId id="270" r:id="rId12"/>
    <p:sldId id="26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2C58"/>
    <a:srgbClr val="E5863F"/>
    <a:srgbClr val="F0D790"/>
    <a:srgbClr val="E3B229"/>
    <a:srgbClr val="73CBCF"/>
    <a:srgbClr val="86CF3D"/>
    <a:srgbClr val="3B4A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84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8880E-830A-497E-8DA6-EE44A134BFAE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31BA7-81E8-4309-AEFE-FA49154C85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39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2ABA81-6C6D-42A9-BEEC-AC6F89BF1596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190726-1D7A-48F6-9E34-D0B7E20AAA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6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Back</a:t>
            </a:r>
            <a:r>
              <a:rPr lang="en-US" altLang="zh-CN" baseline="0" smtClean="0"/>
              <a:t> to school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back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90726-1D7A-48F6-9E34-D0B7E20AAAE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返校1-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6267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785813" y="357188"/>
            <a:ext cx="7429500" cy="135731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 descr="广告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s_05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79697" y="1928802"/>
            <a:ext cx="3164335" cy="4735629"/>
          </a:xfrm>
          <a:prstGeom prst="rect">
            <a:avLst/>
          </a:prstGeom>
        </p:spPr>
      </p:pic>
      <p:pic>
        <p:nvPicPr>
          <p:cNvPr id="13" name="图片 12" descr="sb_06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57818" y="5143512"/>
            <a:ext cx="1013080" cy="1329992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6429388" y="357166"/>
            <a:ext cx="2286016" cy="1643074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4572000" y="3500438"/>
            <a:ext cx="1678514" cy="1279246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未标题-1_1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14554"/>
            <a:ext cx="1500166" cy="1047657"/>
          </a:xfrm>
          <a:prstGeom prst="rect">
            <a:avLst/>
          </a:prstGeom>
        </p:spPr>
      </p:pic>
      <p:pic>
        <p:nvPicPr>
          <p:cNvPr id="7" name="图片 6" descr="bs_05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79697" y="1928802"/>
            <a:ext cx="3164335" cy="4735629"/>
          </a:xfrm>
          <a:prstGeom prst="rect">
            <a:avLst/>
          </a:prstGeom>
        </p:spPr>
      </p:pic>
      <p:pic>
        <p:nvPicPr>
          <p:cNvPr id="13" name="图片 12" descr="sb_06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57818" y="5143512"/>
            <a:ext cx="1013080" cy="13299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F0D7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pic>
        <p:nvPicPr>
          <p:cNvPr id="8" name="图片 7" descr="返校2_0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00760" y="4214818"/>
            <a:ext cx="3143240" cy="2420802"/>
          </a:xfrm>
          <a:prstGeom prst="rect">
            <a:avLst/>
          </a:prstGeom>
        </p:spPr>
      </p:pic>
      <p:pic>
        <p:nvPicPr>
          <p:cNvPr id="13" name="图片 12" descr="sb_06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86578" y="5286388"/>
            <a:ext cx="1013080" cy="1329992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6572264" y="3159625"/>
            <a:ext cx="3000396" cy="1779455"/>
            <a:chOff x="6572264" y="3159625"/>
            <a:chExt cx="3000396" cy="1779455"/>
          </a:xfrm>
        </p:grpSpPr>
        <p:sp>
          <p:nvSpPr>
            <p:cNvPr id="10" name="矩形 9"/>
            <p:cNvSpPr/>
            <p:nvPr userDrawn="1"/>
          </p:nvSpPr>
          <p:spPr>
            <a:xfrm>
              <a:off x="6929454" y="3159625"/>
              <a:ext cx="22860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spc="0" smtClean="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B</a:t>
              </a:r>
              <a:r>
                <a:rPr lang="en-US" altLang="zh-CN" sz="4400" spc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A</a:t>
              </a:r>
              <a:r>
                <a:rPr lang="en-US" altLang="zh-CN" sz="4400" spc="0" smtClean="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C</a:t>
              </a:r>
              <a:r>
                <a:rPr lang="en-US" altLang="zh-CN" sz="4400" spc="0" smtClean="0">
                  <a:solidFill>
                    <a:srgbClr val="7030A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K</a:t>
              </a:r>
              <a:endParaRPr lang="zh-CN" altLang="en-US" sz="4400" spc="0">
                <a:solidFill>
                  <a:srgbClr val="7030A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7358082" y="3659691"/>
              <a:ext cx="128588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spc="0" smtClean="0">
                  <a:solidFill>
                    <a:srgbClr val="7030A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T</a:t>
              </a:r>
              <a:r>
                <a:rPr lang="en-US" altLang="zh-CN" sz="4400" spc="0" smtClean="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O</a:t>
              </a:r>
              <a:endParaRPr lang="zh-CN" altLang="en-US" sz="4400" spc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6572264" y="4169639"/>
              <a:ext cx="300039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400" spc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S</a:t>
              </a:r>
              <a:r>
                <a:rPr lang="en-US" altLang="zh-CN" sz="4400" spc="0" smtClean="0">
                  <a:solidFill>
                    <a:srgbClr val="E42C5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C</a:t>
              </a:r>
              <a:r>
                <a:rPr lang="en-US" altLang="zh-CN" sz="4400" spc="0" smtClean="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H</a:t>
              </a:r>
              <a:r>
                <a:rPr lang="en-US" altLang="zh-CN" sz="4400" spc="0" smtClean="0"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O</a:t>
              </a:r>
              <a:r>
                <a:rPr lang="en-US" altLang="zh-CN" sz="4400" spc="0" smtClean="0"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O</a:t>
              </a:r>
              <a:r>
                <a:rPr lang="en-US" altLang="zh-CN" sz="4400" spc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Rounded MT Bold" pitchFamily="34" charset="0"/>
                </a:rPr>
                <a:t>L</a:t>
              </a:r>
              <a:endParaRPr lang="zh-CN" altLang="en-US" sz="4400" spc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6429388" y="357166"/>
            <a:ext cx="2286016" cy="1643074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5357818" y="3857628"/>
            <a:ext cx="1428760" cy="1088901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sb_06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72396" y="4929198"/>
            <a:ext cx="1143906" cy="1501743"/>
          </a:xfrm>
          <a:prstGeom prst="rect">
            <a:avLst/>
          </a:prstGeom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pic>
        <p:nvPicPr>
          <p:cNvPr id="16" name="图片 15" descr="未标题-1_13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214554"/>
            <a:ext cx="1500166" cy="10476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sb_0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29520" y="4357694"/>
            <a:ext cx="1568904" cy="1962668"/>
          </a:xfrm>
          <a:prstGeom prst="rect">
            <a:avLst/>
          </a:prstGeom>
        </p:spPr>
      </p:pic>
      <p:pic>
        <p:nvPicPr>
          <p:cNvPr id="10" name="图片 9" descr="bs_05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71472" y="1214422"/>
            <a:ext cx="1170020" cy="1751010"/>
          </a:xfrm>
          <a:prstGeom prst="rect">
            <a:avLst/>
          </a:prstGeom>
        </p:spPr>
      </p:pic>
      <p:pic>
        <p:nvPicPr>
          <p:cNvPr id="11" name="图片 10" descr="bs_08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94209" y="4878712"/>
            <a:ext cx="949757" cy="836304"/>
          </a:xfrm>
          <a:prstGeom prst="rect">
            <a:avLst/>
          </a:prstGeom>
        </p:spPr>
      </p:pic>
      <p:pic>
        <p:nvPicPr>
          <p:cNvPr id="8" name="图片 7" descr="sb_06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15206" y="5286388"/>
            <a:ext cx="1013080" cy="1329992"/>
          </a:xfrm>
          <a:prstGeom prst="rect">
            <a:avLst/>
          </a:prstGeom>
        </p:spPr>
      </p:pic>
      <p:pic>
        <p:nvPicPr>
          <p:cNvPr id="12" name="图片 11" descr="返校2_03.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428860" y="1071546"/>
            <a:ext cx="3143240" cy="2420802"/>
          </a:xfrm>
          <a:prstGeom prst="rect">
            <a:avLst/>
          </a:prstGeom>
        </p:spPr>
      </p:pic>
      <p:pic>
        <p:nvPicPr>
          <p:cNvPr id="13" name="图片 12" descr="返校1_03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357554" y="571480"/>
            <a:ext cx="2011341" cy="13220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 userDrawn="1"/>
        </p:nvSpPr>
        <p:spPr>
          <a:xfrm>
            <a:off x="0" y="0"/>
            <a:ext cx="9144000" cy="5929330"/>
          </a:xfrm>
          <a:prstGeom prst="rect">
            <a:avLst/>
          </a:prstGeom>
          <a:solidFill>
            <a:srgbClr val="73CBC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{DF512866-3CB9-4A0D-A54D-82A1C76D83BE}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3021" y="4429132"/>
            <a:ext cx="2831011" cy="21072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3500430" y="714356"/>
            <a:ext cx="4643444" cy="214314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2"/>
          </p:nvPr>
        </p:nvSpPr>
        <p:spPr>
          <a:xfrm>
            <a:off x="857224" y="714356"/>
            <a:ext cx="2500330" cy="2143125"/>
          </a:xfrm>
        </p:spPr>
        <p:txBody>
          <a:bodyPr/>
          <a:lstStyle/>
          <a:p>
            <a:r>
              <a:rPr lang="zh-TW" altLang="en-US" smtClean="0"/>
              <a:t>按一下圖示以新增圖片</a:t>
            </a:r>
            <a:endParaRPr lang="zh-CN" altLang="en-US"/>
          </a:p>
        </p:txBody>
      </p:sp>
      <p:sp>
        <p:nvSpPr>
          <p:cNvPr id="23" name="图片占位符 21"/>
          <p:cNvSpPr>
            <a:spLocks noGrp="1"/>
          </p:cNvSpPr>
          <p:nvPr>
            <p:ph type="pic" sz="quarter" idx="13"/>
          </p:nvPr>
        </p:nvSpPr>
        <p:spPr>
          <a:xfrm>
            <a:off x="857224" y="3000372"/>
            <a:ext cx="2500330" cy="2143125"/>
          </a:xfrm>
        </p:spPr>
        <p:txBody>
          <a:bodyPr/>
          <a:lstStyle/>
          <a:p>
            <a:r>
              <a:rPr lang="zh-TW" altLang="en-US" smtClean="0"/>
              <a:t>按一下圖示以新增圖片</a:t>
            </a:r>
            <a:endParaRPr lang="zh-CN" altLang="en-US"/>
          </a:p>
        </p:txBody>
      </p:sp>
      <p:sp>
        <p:nvSpPr>
          <p:cNvPr id="24" name="文本占位符 18"/>
          <p:cNvSpPr>
            <a:spLocks noGrp="1"/>
          </p:cNvSpPr>
          <p:nvPr>
            <p:ph type="body" sz="quarter" idx="14"/>
          </p:nvPr>
        </p:nvSpPr>
        <p:spPr>
          <a:xfrm>
            <a:off x="3500430" y="3000372"/>
            <a:ext cx="4643444" cy="214314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929330"/>
          </a:xfrm>
          <a:prstGeom prst="rect">
            <a:avLst/>
          </a:prstGeom>
          <a:solidFill>
            <a:srgbClr val="73CBC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{DF512866-3CB9-4A0D-A54D-82A1C76D83BE}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3021" y="4429132"/>
            <a:ext cx="2831011" cy="21072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4572000" y="500042"/>
            <a:ext cx="3428998" cy="200026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1071538" y="500042"/>
            <a:ext cx="3357560" cy="200026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1C866-91A5-4FE8-852F-4E4EA3F8DEE3}" type="datetimeFigureOut">
              <a:rPr lang="zh-CN" altLang="en-US" smtClean="0"/>
              <a:pPr/>
              <a:t>2014/8/29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8FAF5-218D-4493-AA17-9A1040C974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6" r:id="rId3"/>
    <p:sldLayoutId id="2147483665" r:id="rId4"/>
    <p:sldLayoutId id="2147483664" r:id="rId5"/>
    <p:sldLayoutId id="2147483660" r:id="rId6"/>
    <p:sldLayoutId id="2147483661" r:id="rId7"/>
    <p:sldLayoutId id="2147483663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86673" y="57148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5400" b="1" cap="none" spc="0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5715016"/>
            <a:ext cx="1800493" cy="369332"/>
          </a:xfrm>
          <a:prstGeom prst="rect">
            <a:avLst/>
          </a:prstGeom>
          <a:solidFill>
            <a:srgbClr val="FFC000"/>
          </a:solidFill>
          <a:effectLst/>
        </p:spPr>
        <p:txBody>
          <a:bodyPr wrap="none">
            <a:spAutoFit/>
          </a:bodyPr>
          <a:lstStyle/>
          <a:p>
            <a:r>
              <a:rPr lang="zh-TW" altLang="en-US" dirty="0" smtClean="0">
                <a:latin typeface="Arial" pitchFamily="34" charset="0"/>
                <a:cs typeface="Arial" pitchFamily="34" charset="0"/>
              </a:rPr>
              <a:t>報告人：汪麗鈴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99592" y="2276872"/>
            <a:ext cx="5143536" cy="14748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TW" altLang="en-US" sz="6000" b="1" dirty="0" smtClean="0">
                <a:latin typeface="Arial" pitchFamily="34" charset="0"/>
                <a:cs typeface="Arial" pitchFamily="34" charset="0"/>
              </a:rPr>
              <a:t>愛上圖書館</a:t>
            </a:r>
            <a:endParaRPr lang="en-US" altLang="zh-TW" sz="6000" b="1" dirty="0" smtClean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endParaRPr lang="en-US" altLang="zh-TW" sz="60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zh-CN" altLang="en-US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285852" y="657017"/>
            <a:ext cx="6643734" cy="35544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charset="-122"/>
                <a:cs typeface="+mn-cs"/>
              </a:rPr>
              <a:t>奇美部落體驗營</a:t>
            </a: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46629" y="4857760"/>
            <a:ext cx="11116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smtClean="0">
                <a:solidFill>
                  <a:schemeClr val="bg1"/>
                </a:solidFill>
              </a:rPr>
              <a:t>Back to </a:t>
            </a:r>
          </a:p>
          <a:p>
            <a:r>
              <a:rPr lang="en-US" altLang="zh-CN" sz="2200" b="1" smtClean="0">
                <a:solidFill>
                  <a:schemeClr val="bg1"/>
                </a:solidFill>
              </a:rPr>
              <a:t>school</a:t>
            </a:r>
            <a:endParaRPr lang="zh-CN" altLang="en-US" sz="2200" b="1">
              <a:solidFill>
                <a:schemeClr val="bg1"/>
              </a:solidFill>
            </a:endParaRPr>
          </a:p>
        </p:txBody>
      </p:sp>
      <p:pic>
        <p:nvPicPr>
          <p:cNvPr id="2050" name="Picture 2" descr="http://163.20.181.11/Picture/%2F%AD%EC%A6%ED%A5%C1%C3%C0%AF%E0%AFZ%2F01030701-103%A6~%B4%BB%B4%C1%A9_%AC%FC%B3%A1%B8%A8%A6~%C4%D6%B6%A5%AF%C5%C5%E9%C5%E7%C0%E7%28%AA%FC%B6%B6%C4%E1%BCv%29/images/thumbnail/IMG_62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116222"/>
            <a:ext cx="1485948" cy="148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163.20.181.11/Picture/%2F%AD%EC%A6%ED%A5%C1%C3%C0%AF%E0%AFZ%2F01030701-103%A6~%B4%BB%B4%C1%A9_%AC%FC%B3%A1%B8%A8%A6~%C4%D6%B6%A5%AF%C5%C5%E9%C5%E7%C0%E7%28%AA%FC%B6%B6%C4%E1%BCv%29/images/thumbnail/IMG_66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782" y="1249596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163.20.181.11/Picture/%2F%AD%EC%A6%ED%A5%C1%C3%C0%AF%E0%AFZ%2F01030702-103%A6~%B4%BB%B4%C1%A9_%AC%FC%B3%A1%B8%A8%A6~%C4%D6%B6%A5%AF%C5%C5%E9%C5%E7%C0%E7%28%AA%FC%B6%B6%C4%E1%BCv%29/images/thumbnail/IMG_68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719" y="1249596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163.20.181.11/Picture/%2F%AD%EC%A6%ED%A5%C1%C3%C0%AF%E0%AFZ%2F01030702-103%A6~%B4%BB%B4%C1%A9_%AC%FC%B3%A1%B8%A8%A6~%C4%D6%B6%A5%AF%C5%C5%E9%C5%E7%C0%E7%28%AA%FC%B6%B6%C4%E1%BCv%29/images/thumbnail/IMG_682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249596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163.20.181.11/Picture/%2F%AD%EC%A6%ED%A5%C1%C3%C0%AF%E0%AFZ%2F01030703-103%A6~%B4%BB%B4%C1%A9_%AC%FC%B3%A1%B8%A8%A6~%C4%D6%B6%A5%AF%C5%C5%E9%C5%E7%C0%E7%28%AA%FC%B6%B6%C4%E1%BCv%29/images/thumbnail/IMG_768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6" y="274045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163.20.181.11/Picture/%2F%AD%EC%A6%ED%A5%C1%C3%C0%AF%E0%AFZ%2F01030703-103%A6~%B4%BB%B4%C1%A9_%AC%FC%B3%A1%B8%A8%A6~%C4%D6%B6%A5%AF%C5%C5%E9%C5%E7%C0%E7%28%AA%FC%B6%B6%C4%E1%BCv%29/images/thumbnail/IMG_79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6" y="422357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163.20.181.11/Picture/%2F%AD%EC%A6%ED%A5%C1%C3%C0%AF%E0%AFZ%2F01030704-103%A6~%B4%BB%B4%C1%A9_%AC%FC%B3%A1%B8%A8%A6~%C4%D6%B6%A5%AF%C5%C5%E9%C5%E7%C0%E7%28%AA%FC%B6%B6%C4%E1%BCv%29/images/thumbnail/IMG_792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475" y="2737788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163.20.181.11/Picture/%2F%AD%EC%A6%ED%A5%C1%C3%C0%AF%E0%AFZ%2F01030704-103%A6~%B4%BB%B4%C1%A9_%AC%FC%B3%A1%B8%A8%A6~%C4%D6%B6%A5%AF%C5%C5%E9%C5%E7%C0%E7%28%AA%FC%B6%B6%C4%E1%BCv%29/images/thumbnail/IMG_817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19705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163.20.181.11/Picture/%2F%AD%EC%A6%ED%A5%C1%C3%C0%AF%E0%AFZ%2F01030704-103%A6~%B4%BB%B4%C1%A9_%AC%FC%B3%A1%B8%A8%A6~%C4%D6%B6%A5%AF%C5%C5%E9%C5%E7%C0%E7%28%AA%FC%B6%B6%C4%E1%BCv%29/images/thumbnail/IMG_8915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508" y="424816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163.20.181.11/Picture/%2F%AD%EC%A6%ED%A5%C1%C3%C0%AF%E0%AFZ%2F01030704-103%A6~%B4%BB%B4%C1%A9_%AC%FC%B3%A1%B8%A8%A6~%C4%D6%B6%A5%AF%C5%C5%E9%C5%E7%C0%E7%28%AA%FC%B6%B6%C4%E1%BCv%29/images/thumbnail/IMG_8913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141" y="422357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163.20.181.11/Picture/%2F%AD%EC%A6%ED%A5%C1%C3%C0%AF%E0%AFZ%2F01030704-103%A6~%B4%BB%B4%C1%A9_%AC%FC%B3%A1%B8%A8%A6~%C4%D6%B6%A5%AF%C5%C5%E9%C5%E7%C0%E7%28%AA%FC%B6%B6%C4%E1%BCv%29/images/thumbnail/IMG_8395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719" y="2737788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3643332" y="714356"/>
            <a:ext cx="4643444" cy="2143140"/>
          </a:xfrm>
        </p:spPr>
        <p:txBody>
          <a:bodyPr>
            <a:normAutofit/>
          </a:bodyPr>
          <a:lstStyle/>
          <a:p>
            <a:endParaRPr lang="en-US" altLang="zh-CN" sz="2000" dirty="0" smtClean="0">
              <a:ea typeface="宋体" charset="-122"/>
            </a:endParaRPr>
          </a:p>
          <a:p>
            <a:endParaRPr lang="zh-CN" altLang="en-US" sz="280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/>
          </p:nvPr>
        </p:nvSpPr>
        <p:spPr>
          <a:xfrm>
            <a:off x="4680912" y="3154649"/>
            <a:ext cx="3071808" cy="20717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000" dirty="0"/>
              <a:t>報告主題：</a:t>
            </a:r>
            <a:endParaRPr lang="en-US" altLang="zh-TW" sz="2000" dirty="0"/>
          </a:p>
          <a:p>
            <a:r>
              <a:rPr lang="zh-TW" altLang="en-US" sz="2000" dirty="0"/>
              <a:t>豬的文化、生活器具、母系社會、田裡工作、魚的文化、廚房工作、敬老。</a:t>
            </a:r>
            <a:endParaRPr lang="en-US" altLang="zh-TW" sz="2000" dirty="0"/>
          </a:p>
          <a:p>
            <a:endParaRPr lang="zh-CN" altLang="en-US" sz="2000" dirty="0"/>
          </a:p>
        </p:txBody>
      </p:sp>
      <p:sp>
        <p:nvSpPr>
          <p:cNvPr id="18" name="矩形 17"/>
          <p:cNvSpPr/>
          <p:nvPr/>
        </p:nvSpPr>
        <p:spPr>
          <a:xfrm>
            <a:off x="7746629" y="4857760"/>
            <a:ext cx="11116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smtClean="0">
                <a:solidFill>
                  <a:schemeClr val="bg1"/>
                </a:solidFill>
              </a:rPr>
              <a:t>Back to </a:t>
            </a:r>
          </a:p>
          <a:p>
            <a:r>
              <a:rPr lang="en-US" altLang="zh-CN" sz="2200" b="1" smtClean="0">
                <a:solidFill>
                  <a:schemeClr val="bg1"/>
                </a:solidFill>
              </a:rPr>
              <a:t>school</a:t>
            </a:r>
            <a:endParaRPr lang="zh-CN" altLang="en-US" sz="2200" b="1">
              <a:solidFill>
                <a:schemeClr val="bg1"/>
              </a:solidFill>
            </a:endParaRPr>
          </a:p>
        </p:txBody>
      </p:sp>
      <p:cxnSp>
        <p:nvCxnSpPr>
          <p:cNvPr id="20" name="肘形连接符 19"/>
          <p:cNvCxnSpPr/>
          <p:nvPr/>
        </p:nvCxnSpPr>
        <p:spPr>
          <a:xfrm>
            <a:off x="3898593" y="1909287"/>
            <a:ext cx="1000132" cy="50007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927353" y="1981675"/>
            <a:ext cx="3571900" cy="785818"/>
            <a:chOff x="4429124" y="2000240"/>
            <a:chExt cx="3571900" cy="785818"/>
          </a:xfrm>
        </p:grpSpPr>
        <p:sp>
          <p:nvSpPr>
            <p:cNvPr id="23" name="矩形 22"/>
            <p:cNvSpPr/>
            <p:nvPr/>
          </p:nvSpPr>
          <p:spPr>
            <a:xfrm>
              <a:off x="4429124" y="2000240"/>
              <a:ext cx="3571900" cy="7858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929190" y="2000240"/>
              <a:ext cx="29113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3600" dirty="0" smtClean="0">
                  <a:solidFill>
                    <a:schemeClr val="bg1"/>
                  </a:solidFill>
                </a:rPr>
                <a:t>8/21</a:t>
              </a:r>
              <a:r>
                <a:rPr lang="zh-TW" altLang="en-US" sz="3600" dirty="0" smtClean="0">
                  <a:solidFill>
                    <a:schemeClr val="bg1"/>
                  </a:solidFill>
                </a:rPr>
                <a:t>成果發表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1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3384376" cy="218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內容版面配置區 2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2996952"/>
            <a:ext cx="3005369" cy="2088231"/>
          </a:xfrm>
        </p:spPr>
      </p:pic>
      <p:pic>
        <p:nvPicPr>
          <p:cNvPr id="15" name="內容版面配置區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2762" y="3161398"/>
            <a:ext cx="3395182" cy="228382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123728" y="2348880"/>
            <a:ext cx="3672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 書 館</a:t>
            </a:r>
            <a:endParaRPr lang="en-US" altLang="zh-TW" sz="5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歡 迎 您</a:t>
            </a:r>
            <a:r>
              <a:rPr lang="en-US" altLang="zh-TW" sz="5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  <a:endParaRPr lang="zh-TW" altLang="en-US" sz="5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84368" y="5085183"/>
            <a:ext cx="10310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200" b="1" dirty="0" smtClean="0">
                <a:solidFill>
                  <a:schemeClr val="bg1"/>
                </a:solidFill>
              </a:rPr>
              <a:t>開學了</a:t>
            </a:r>
            <a:endParaRPr lang="en-US" altLang="zh-TW" sz="2200" b="1" dirty="0" smtClean="0">
              <a:solidFill>
                <a:schemeClr val="bg1"/>
              </a:solidFill>
            </a:endParaRPr>
          </a:p>
          <a:p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34" y="357166"/>
            <a:ext cx="8139783" cy="857250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ea typeface="宋体" charset="-122"/>
              </a:rPr>
              <a:t>我們是一座橋</a:t>
            </a:r>
            <a:endParaRPr lang="zh-CN" altLang="en-US" sz="4800" dirty="0" smtClean="0">
              <a:solidFill>
                <a:srgbClr val="C00000"/>
              </a:solidFill>
              <a:ea typeface="宋体" charset="-122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77518"/>
            <a:ext cx="6441949" cy="32756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746629" y="4857760"/>
            <a:ext cx="11116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smtClean="0">
                <a:solidFill>
                  <a:schemeClr val="bg1"/>
                </a:solidFill>
              </a:rPr>
              <a:t>Back to </a:t>
            </a:r>
          </a:p>
          <a:p>
            <a:r>
              <a:rPr lang="en-US" altLang="zh-CN" sz="2200" b="1" smtClean="0">
                <a:solidFill>
                  <a:schemeClr val="bg1"/>
                </a:solidFill>
              </a:rPr>
              <a:t>school</a:t>
            </a:r>
            <a:endParaRPr lang="zh-CN" altLang="en-US" sz="2200" b="1">
              <a:solidFill>
                <a:schemeClr val="bg1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051720" y="1412776"/>
            <a:ext cx="52565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b="1" dirty="0">
                <a:latin typeface="Arial" pitchFamily="34" charset="0"/>
                <a:cs typeface="Arial" pitchFamily="34" charset="0"/>
              </a:rPr>
              <a:t>資訊服務組：吳建璿</a:t>
            </a:r>
            <a:endParaRPr lang="en-US" altLang="zh-TW" sz="4000" b="1" dirty="0">
              <a:latin typeface="Arial" pitchFamily="34" charset="0"/>
              <a:cs typeface="Arial" pitchFamily="34" charset="0"/>
            </a:endParaRPr>
          </a:p>
          <a:p>
            <a:endParaRPr lang="en-US" altLang="zh-TW" sz="4000" b="1" dirty="0">
              <a:latin typeface="Arial" pitchFamily="34" charset="0"/>
              <a:cs typeface="Arial" pitchFamily="34" charset="0"/>
            </a:endParaRPr>
          </a:p>
          <a:p>
            <a:r>
              <a:rPr lang="zh-TW" altLang="en-US" sz="4000" b="1" dirty="0">
                <a:latin typeface="Arial" pitchFamily="34" charset="0"/>
                <a:cs typeface="Arial" pitchFamily="34" charset="0"/>
              </a:rPr>
              <a:t>讀者服務組：王怡文</a:t>
            </a:r>
            <a:endParaRPr lang="en-US" altLang="zh-TW" sz="4000" b="1" dirty="0">
              <a:latin typeface="Arial" pitchFamily="34" charset="0"/>
              <a:cs typeface="Arial" pitchFamily="34" charset="0"/>
            </a:endParaRPr>
          </a:p>
          <a:p>
            <a:endParaRPr lang="en-US" altLang="zh-TW" sz="4000" b="1" dirty="0">
              <a:latin typeface="Arial" pitchFamily="34" charset="0"/>
              <a:cs typeface="Arial" pitchFamily="34" charset="0"/>
            </a:endParaRPr>
          </a:p>
          <a:p>
            <a:r>
              <a:rPr lang="zh-TW" altLang="en-US" sz="4000" b="1" dirty="0">
                <a:latin typeface="Arial" pitchFamily="34" charset="0"/>
                <a:cs typeface="Arial" pitchFamily="34" charset="0"/>
              </a:rPr>
              <a:t>採編組：黃曉慧</a:t>
            </a:r>
            <a:endParaRPr lang="en-US" altLang="zh-TW" sz="4000" b="1" dirty="0">
              <a:latin typeface="Arial" pitchFamily="34" charset="0"/>
              <a:cs typeface="Arial" pitchFamily="34" charset="0"/>
            </a:endParaRPr>
          </a:p>
          <a:p>
            <a:endParaRPr lang="en-US" altLang="zh-TW" sz="4000" b="1" dirty="0">
              <a:latin typeface="Arial" pitchFamily="34" charset="0"/>
              <a:cs typeface="Arial" pitchFamily="34" charset="0"/>
            </a:endParaRPr>
          </a:p>
          <a:p>
            <a:r>
              <a:rPr lang="zh-TW" altLang="en-US" sz="4000" b="1" dirty="0">
                <a:latin typeface="Arial" pitchFamily="34" charset="0"/>
                <a:cs typeface="Arial" pitchFamily="34" charset="0"/>
              </a:rPr>
              <a:t>協助行政：譚雅婷</a:t>
            </a:r>
          </a:p>
        </p:txBody>
      </p:sp>
      <p:sp>
        <p:nvSpPr>
          <p:cNvPr id="4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34" y="357166"/>
            <a:ext cx="8139783" cy="857250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ea typeface="宋体" charset="-122"/>
              </a:rPr>
              <a:t>我們是橋</a:t>
            </a:r>
            <a:r>
              <a:rPr lang="zh-TW" altLang="en-US" sz="4800" dirty="0">
                <a:solidFill>
                  <a:srgbClr val="C00000"/>
                </a:solidFill>
                <a:ea typeface="宋体" charset="-122"/>
              </a:rPr>
              <a:t>墩</a:t>
            </a:r>
            <a:endParaRPr lang="zh-CN" altLang="en-US" sz="4800" dirty="0" smtClean="0">
              <a:solidFill>
                <a:srgbClr val="C00000"/>
              </a:solidFill>
              <a:ea typeface="宋体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57224" y="500042"/>
            <a:ext cx="5429288" cy="107157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zh-TW" altLang="en-US" sz="4800" dirty="0" smtClean="0"/>
              <a:t>資訊服務組</a:t>
            </a:r>
            <a:endParaRPr lang="en-US" altLang="zh-TW" sz="4800" dirty="0" smtClean="0"/>
          </a:p>
          <a:p>
            <a:pPr algn="ctr">
              <a:buNone/>
            </a:pPr>
            <a:endParaRPr lang="en-US" altLang="zh-TW" sz="48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 altLang="zh-CN" sz="48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24928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/>
            <a:r>
              <a:rPr lang="en-US" altLang="zh-CN" dirty="0" smtClean="0">
                <a:solidFill>
                  <a:schemeClr val="bg1"/>
                </a:solidFill>
                <a:ea typeface="宋体" charset="-122"/>
              </a:rPr>
              <a:t>.</a:t>
            </a:r>
            <a:endParaRPr lang="en-US" altLang="zh-CN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467544" y="1556792"/>
            <a:ext cx="640871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/>
              <a:t>教師</a:t>
            </a:r>
            <a:r>
              <a:rPr lang="zh-TW" altLang="en-US" sz="2400" dirty="0" smtClean="0"/>
              <a:t>研習：</a:t>
            </a:r>
            <a:r>
              <a:rPr lang="en-US" altLang="zh-CN" sz="2400" dirty="0"/>
              <a:t>3D</a:t>
            </a:r>
            <a:r>
              <a:rPr lang="zh-TW" altLang="en-US" sz="2400" dirty="0"/>
              <a:t>列印與</a:t>
            </a:r>
            <a:r>
              <a:rPr lang="zh-TW" altLang="en-US" sz="2400" dirty="0" smtClean="0"/>
              <a:t>商業設計</a:t>
            </a:r>
            <a:r>
              <a:rPr lang="en-US" altLang="zh-TW" sz="2400" dirty="0" smtClean="0"/>
              <a:t>( </a:t>
            </a:r>
            <a:r>
              <a:rPr lang="zh-TW" altLang="en-US" sz="2400" dirty="0">
                <a:solidFill>
                  <a:srgbClr val="FF0000"/>
                </a:solidFill>
              </a:rPr>
              <a:t>暫訂</a:t>
            </a:r>
            <a:r>
              <a:rPr lang="en-US" altLang="zh-TW" sz="2400" dirty="0" smtClean="0">
                <a:solidFill>
                  <a:srgbClr val="FF0000"/>
                </a:solidFill>
              </a:rPr>
              <a:t>9/10(</a:t>
            </a:r>
            <a:r>
              <a:rPr lang="zh-TW" altLang="en-US" sz="2400" dirty="0" smtClean="0">
                <a:solidFill>
                  <a:srgbClr val="FF0000"/>
                </a:solidFill>
              </a:rPr>
              <a:t>三</a:t>
            </a:r>
            <a:r>
              <a:rPr lang="en-US" altLang="zh-TW" sz="2400" dirty="0" smtClean="0">
                <a:solidFill>
                  <a:srgbClr val="FF0000"/>
                </a:solidFill>
              </a:rPr>
              <a:t>) </a:t>
            </a:r>
            <a:r>
              <a:rPr lang="en-US" altLang="zh-TW" sz="2400" dirty="0" smtClean="0"/>
              <a:t>)</a:t>
            </a:r>
            <a:endParaRPr lang="en-US" altLang="zh-TW" sz="2400" dirty="0" smtClean="0"/>
          </a:p>
          <a:p>
            <a:endParaRPr lang="en-US" altLang="zh-TW" sz="2400" dirty="0"/>
          </a:p>
          <a:p>
            <a:pPr>
              <a:buNone/>
            </a:pPr>
            <a:r>
              <a:rPr lang="zh-TW" altLang="en-US" sz="2400" dirty="0" smtClean="0"/>
              <a:t>教師</a:t>
            </a:r>
            <a:r>
              <a:rPr lang="zh-TW" altLang="en-US" sz="2400" dirty="0"/>
              <a:t>研習：平板電腦與</a:t>
            </a:r>
            <a:r>
              <a:rPr lang="zh-TW" altLang="en-US" sz="2400" dirty="0" smtClean="0"/>
              <a:t>教學</a:t>
            </a:r>
            <a:endParaRPr lang="en-US" altLang="zh-TW" sz="2400" dirty="0" smtClean="0"/>
          </a:p>
          <a:p>
            <a:pPr>
              <a:buNone/>
            </a:pPr>
            <a:endParaRPr lang="en-US" altLang="zh-TW" sz="2400" dirty="0"/>
          </a:p>
          <a:p>
            <a:pPr>
              <a:buNone/>
            </a:pPr>
            <a:r>
              <a:rPr lang="zh-TW" altLang="en-US" sz="2400" dirty="0"/>
              <a:t>學生：中英打輸入</a:t>
            </a:r>
            <a:r>
              <a:rPr lang="zh-TW" altLang="en-US" sz="2400" dirty="0" smtClean="0"/>
              <a:t>比賽</a:t>
            </a:r>
            <a:endParaRPr lang="en-US" altLang="zh-TW" sz="2400" dirty="0" smtClean="0"/>
          </a:p>
          <a:p>
            <a:pPr>
              <a:buNone/>
            </a:pPr>
            <a:endParaRPr lang="en-US" altLang="zh-TW" sz="2400" dirty="0"/>
          </a:p>
          <a:p>
            <a:pPr>
              <a:buNone/>
            </a:pPr>
            <a:r>
              <a:rPr lang="zh-TW" altLang="en-US" sz="2400" dirty="0"/>
              <a:t>學生：電腦文書處理</a:t>
            </a:r>
            <a:r>
              <a:rPr lang="zh-TW" altLang="en-US" sz="2400" dirty="0" smtClean="0"/>
              <a:t>比賽</a:t>
            </a:r>
            <a:endParaRPr lang="en-US" altLang="zh-TW" sz="2400" dirty="0" smtClean="0"/>
          </a:p>
          <a:p>
            <a:pPr>
              <a:buNone/>
            </a:pPr>
            <a:endParaRPr lang="en-US" altLang="zh-TW" sz="2400" dirty="0"/>
          </a:p>
          <a:p>
            <a:pPr>
              <a:buNone/>
            </a:pPr>
            <a:r>
              <a:rPr lang="zh-TW" altLang="en-US" sz="2400" dirty="0"/>
              <a:t>高三：金點子設計活動</a:t>
            </a:r>
            <a:endParaRPr lang="en-US" altLang="zh-TW" sz="2400" dirty="0"/>
          </a:p>
          <a:p>
            <a:endParaRPr lang="en-US" altLang="zh-TW" sz="1600" dirty="0" smtClean="0"/>
          </a:p>
          <a:p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085683041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763688" y="476672"/>
            <a:ext cx="4643437" cy="12001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zh-TW" altLang="en-US" sz="4800" dirty="0" smtClean="0"/>
              <a:t>讀者服務組</a:t>
            </a:r>
            <a:endParaRPr lang="zh-CN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928662" y="299698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/>
            <a:r>
              <a:rPr lang="en-US" altLang="zh-CN" dirty="0" smtClean="0">
                <a:ea typeface="宋体" charset="-122"/>
              </a:rPr>
              <a:t>.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259632" y="1844824"/>
            <a:ext cx="57606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/>
              <a:t>四季新書：</a:t>
            </a:r>
            <a:r>
              <a:rPr lang="en-US" altLang="zh-TW" sz="2800" dirty="0"/>
              <a:t>8/1</a:t>
            </a:r>
            <a:r>
              <a:rPr lang="zh-TW" altLang="en-US" sz="2800" dirty="0"/>
              <a:t>秋季新書巳上架</a:t>
            </a:r>
            <a:endParaRPr lang="en-US" altLang="zh-TW" sz="2800" dirty="0"/>
          </a:p>
          <a:p>
            <a:r>
              <a:rPr lang="zh-TW" altLang="en-US" sz="2800" dirty="0"/>
              <a:t>主題書展：樂 </a:t>
            </a:r>
            <a:r>
              <a:rPr lang="en-US" altLang="zh-TW" sz="2800" dirty="0"/>
              <a:t>9/1~11/7</a:t>
            </a:r>
          </a:p>
          <a:p>
            <a:r>
              <a:rPr lang="zh-TW" altLang="en-US" sz="2800" dirty="0"/>
              <a:t>讀書會：</a:t>
            </a:r>
            <a:endParaRPr lang="en-US" altLang="zh-TW" sz="2800" dirty="0"/>
          </a:p>
          <a:p>
            <a:r>
              <a:rPr lang="zh-TW" altLang="en-US" sz="2800" dirty="0"/>
              <a:t>晨讀好書分享</a:t>
            </a:r>
            <a:endParaRPr lang="en-US" altLang="zh-TW" sz="2800" dirty="0"/>
          </a:p>
          <a:p>
            <a:r>
              <a:rPr lang="zh-TW" altLang="en-US" sz="2800" dirty="0"/>
              <a:t>夏荷讀書會成果發表 </a:t>
            </a:r>
            <a:endParaRPr lang="en-US" altLang="zh-TW" sz="2800" dirty="0"/>
          </a:p>
          <a:p>
            <a:r>
              <a:rPr lang="zh-TW" altLang="en-US" sz="2800" dirty="0"/>
              <a:t>全國小論文寫作比賽 </a:t>
            </a:r>
            <a:r>
              <a:rPr lang="en-US" altLang="zh-TW" sz="2800" dirty="0"/>
              <a:t>1031115</a:t>
            </a:r>
            <a:r>
              <a:rPr lang="zh-TW" altLang="en-US" sz="2800" dirty="0"/>
              <a:t>梯次</a:t>
            </a:r>
            <a:endParaRPr lang="en-US" altLang="zh-TW" sz="2800" dirty="0"/>
          </a:p>
          <a:p>
            <a:r>
              <a:rPr lang="zh-TW" altLang="en-US" sz="2800" dirty="0"/>
              <a:t>行動圖書館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40629"/>
            <a:ext cx="4504690" cy="4356347"/>
          </a:xfrm>
          <a:prstGeom prst="rect">
            <a:avLst/>
          </a:prstGeom>
        </p:spPr>
      </p:pic>
      <p:cxnSp>
        <p:nvCxnSpPr>
          <p:cNvPr id="9" name="肘形接點 8"/>
          <p:cNvCxnSpPr/>
          <p:nvPr/>
        </p:nvCxnSpPr>
        <p:spPr>
          <a:xfrm flipV="1">
            <a:off x="4766228" y="2276872"/>
            <a:ext cx="2160240" cy="720080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文字方塊 2"/>
          <p:cNvSpPr txBox="1">
            <a:spLocks noChangeArrowheads="1"/>
          </p:cNvSpPr>
          <p:nvPr/>
        </p:nvSpPr>
        <p:spPr bwMode="auto">
          <a:xfrm>
            <a:off x="6926468" y="2015585"/>
            <a:ext cx="2110028" cy="742181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zh-TW" sz="2800" kern="100" dirty="0">
                <a:latin typeface="Calibri"/>
                <a:ea typeface="標楷體"/>
                <a:cs typeface="Times New Roman"/>
              </a:rPr>
              <a:t>閱讀學習力</a:t>
            </a:r>
            <a:endParaRPr lang="zh-TW" sz="2800" kern="100" dirty="0">
              <a:latin typeface="Calibri"/>
              <a:ea typeface="新細明體"/>
              <a:cs typeface="Times New Roman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6228184" y="620688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dirty="0" smtClean="0"/>
              <a:t>讀書心得</a:t>
            </a:r>
            <a:endParaRPr lang="en-US" altLang="zh-TW" sz="2800" dirty="0" smtClean="0"/>
          </a:p>
          <a:p>
            <a:pPr algn="ctr"/>
            <a:r>
              <a:rPr lang="en-US" altLang="zh-TW" sz="2800" dirty="0" smtClean="0"/>
              <a:t>(</a:t>
            </a:r>
            <a:r>
              <a:rPr lang="zh-TW" altLang="en-US" sz="2800" dirty="0" smtClean="0"/>
              <a:t>高一</a:t>
            </a:r>
            <a:r>
              <a:rPr lang="en-US" altLang="zh-TW" sz="2800" dirty="0" smtClean="0"/>
              <a:t>)</a:t>
            </a:r>
            <a:endParaRPr lang="zh-TW" altLang="en-US" sz="2800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6444208" y="3645024"/>
            <a:ext cx="2232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dirty="0" smtClean="0"/>
              <a:t>小論文</a:t>
            </a:r>
            <a:endParaRPr lang="en-US" altLang="zh-TW" sz="2800" dirty="0" smtClean="0"/>
          </a:p>
          <a:p>
            <a:pPr algn="ctr"/>
            <a:r>
              <a:rPr lang="en-US" altLang="zh-TW" sz="2800" dirty="0" smtClean="0"/>
              <a:t>(</a:t>
            </a:r>
            <a:r>
              <a:rPr lang="zh-TW" altLang="en-US" sz="2800" dirty="0" smtClean="0"/>
              <a:t>高二</a:t>
            </a:r>
            <a:r>
              <a:rPr lang="en-US" altLang="zh-TW" sz="2800" dirty="0" smtClean="0"/>
              <a:t>)</a:t>
            </a:r>
            <a:endParaRPr lang="zh-TW" altLang="en-US" sz="28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291963" y="640629"/>
            <a:ext cx="1107996" cy="42484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60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中學生網站</a:t>
            </a:r>
            <a:endParaRPr lang="zh-TW" altLang="en-US" sz="60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4444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 txBox="1">
            <a:spLocks/>
          </p:cNvSpPr>
          <p:nvPr/>
        </p:nvSpPr>
        <p:spPr>
          <a:xfrm>
            <a:off x="1619672" y="808406"/>
            <a:ext cx="5952724" cy="216059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zh-TW" altLang="en-US" sz="3200" dirty="0" smtClean="0">
                <a:solidFill>
                  <a:schemeClr val="tx2"/>
                </a:solidFill>
                <a:ea typeface="宋体" charset="-122"/>
              </a:rPr>
              <a:t>晨讀好書分享</a:t>
            </a:r>
            <a:endParaRPr lang="en-US" altLang="zh-TW" sz="3200" dirty="0" smtClean="0">
              <a:solidFill>
                <a:schemeClr val="tx2"/>
              </a:solidFill>
              <a:ea typeface="宋体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solidFill>
                  <a:schemeClr val="tx2"/>
                </a:solidFill>
                <a:ea typeface="宋体" charset="-122"/>
              </a:rPr>
              <a:t>對象：國中部</a:t>
            </a:r>
            <a:endParaRPr lang="en-US" altLang="zh-TW" sz="2400" dirty="0" smtClean="0">
              <a:solidFill>
                <a:schemeClr val="tx2"/>
              </a:solidFill>
              <a:ea typeface="宋体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solidFill>
                  <a:schemeClr val="tx2"/>
                </a:solidFill>
                <a:ea typeface="宋体" charset="-122"/>
              </a:rPr>
              <a:t>時間：每週一、</a:t>
            </a:r>
            <a:r>
              <a:rPr lang="en-US" altLang="zh-TW" sz="2400" dirty="0" smtClean="0">
                <a:solidFill>
                  <a:schemeClr val="tx2"/>
                </a:solidFill>
                <a:ea typeface="宋体" charset="-122"/>
              </a:rPr>
              <a:t>7:35~7:45  </a:t>
            </a:r>
            <a:r>
              <a:rPr lang="zh-TW" altLang="en-US" sz="2400" dirty="0" smtClean="0">
                <a:solidFill>
                  <a:schemeClr val="tx2"/>
                </a:solidFill>
                <a:ea typeface="宋体" charset="-122"/>
              </a:rPr>
              <a:t>預計</a:t>
            </a:r>
            <a:r>
              <a:rPr lang="en-US" altLang="zh-TW" sz="2400" dirty="0" smtClean="0">
                <a:solidFill>
                  <a:schemeClr val="tx2"/>
                </a:solidFill>
                <a:ea typeface="宋体" charset="-122"/>
              </a:rPr>
              <a:t>9/15</a:t>
            </a:r>
            <a:r>
              <a:rPr lang="zh-TW" altLang="en-US" sz="2400" dirty="0" smtClean="0">
                <a:solidFill>
                  <a:schemeClr val="tx2"/>
                </a:solidFill>
                <a:ea typeface="宋体" charset="-122"/>
              </a:rPr>
              <a:t>起</a:t>
            </a:r>
            <a:endParaRPr lang="en-US" altLang="zh-TW" sz="2400" dirty="0" smtClean="0">
              <a:solidFill>
                <a:schemeClr val="tx2"/>
              </a:solidFill>
              <a:ea typeface="宋体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TW" altLang="en-US" sz="2400" dirty="0" smtClean="0">
                <a:solidFill>
                  <a:schemeClr val="tx2"/>
                </a:solidFill>
                <a:ea typeface="宋体" charset="-122"/>
              </a:rPr>
              <a:t>分享人：老師、學生。</a:t>
            </a:r>
            <a:endParaRPr lang="en-US" altLang="zh-TW" sz="2400" dirty="0" smtClean="0">
              <a:solidFill>
                <a:schemeClr val="tx2"/>
              </a:solidFill>
              <a:ea typeface="宋体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CN" sz="2400" dirty="0">
              <a:solidFill>
                <a:schemeClr val="tx2"/>
              </a:solidFill>
              <a:ea typeface="宋体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46629" y="4857760"/>
            <a:ext cx="11116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smtClean="0">
                <a:solidFill>
                  <a:schemeClr val="bg1"/>
                </a:solidFill>
              </a:rPr>
              <a:t>Back to </a:t>
            </a:r>
          </a:p>
          <a:p>
            <a:r>
              <a:rPr lang="en-US" altLang="zh-CN" sz="2200" b="1" smtClean="0">
                <a:solidFill>
                  <a:schemeClr val="bg1"/>
                </a:solidFill>
              </a:rPr>
              <a:t>school</a:t>
            </a:r>
            <a:endParaRPr lang="zh-CN" altLang="en-US" sz="2200" b="1">
              <a:solidFill>
                <a:schemeClr val="bg1"/>
              </a:solidFill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8198"/>
            <a:ext cx="3275856" cy="2456892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939207"/>
            <a:ext cx="3312368" cy="2294873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1"/>
          </p:nvPr>
        </p:nvSpPr>
        <p:spPr>
          <a:xfrm>
            <a:off x="755576" y="764704"/>
            <a:ext cx="2592288" cy="2088232"/>
          </a:xfrm>
        </p:spPr>
        <p:txBody>
          <a:bodyPr/>
          <a:lstStyle/>
          <a:p>
            <a:r>
              <a:rPr lang="zh-TW" altLang="en-US" dirty="0" smtClean="0"/>
              <a:t>班級讀書會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14"/>
          </p:nvPr>
        </p:nvSpPr>
        <p:spPr>
          <a:xfrm>
            <a:off x="755576" y="3068960"/>
            <a:ext cx="2592288" cy="2160240"/>
          </a:xfrm>
        </p:spPr>
        <p:txBody>
          <a:bodyPr/>
          <a:lstStyle/>
          <a:p>
            <a:r>
              <a:rPr lang="zh-TW" altLang="en-US" dirty="0" smtClean="0"/>
              <a:t>教師讀書會</a:t>
            </a:r>
            <a:endParaRPr lang="en-US" altLang="zh-TW" dirty="0" smtClean="0"/>
          </a:p>
          <a:p>
            <a:r>
              <a:rPr lang="en-US" altLang="zh-TW" dirty="0" smtClean="0"/>
              <a:t>9/16</a:t>
            </a:r>
          </a:p>
          <a:p>
            <a:r>
              <a:rPr lang="zh-TW" altLang="en-US" dirty="0" smtClean="0"/>
              <a:t>張淑粉老師</a:t>
            </a:r>
            <a:endParaRPr lang="zh-TW" altLang="en-US" dirty="0"/>
          </a:p>
        </p:txBody>
      </p:sp>
      <p:pic>
        <p:nvPicPr>
          <p:cNvPr id="1026" name="Picture 2" descr="event_060224_readingReport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221932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字方塊 9"/>
          <p:cNvSpPr txBox="1"/>
          <p:nvPr/>
        </p:nvSpPr>
        <p:spPr>
          <a:xfrm>
            <a:off x="3635896" y="90872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一、</a:t>
            </a:r>
            <a:r>
              <a:rPr lang="zh-TW" altLang="zh-TW" sz="3200" dirty="0" smtClean="0">
                <a:latin typeface="標楷體" pitchFamily="65" charset="-120"/>
                <a:ea typeface="標楷體" pitchFamily="65" charset="-120"/>
              </a:rPr>
              <a:t>提供</a:t>
            </a:r>
            <a:r>
              <a:rPr lang="zh-TW" altLang="zh-TW" sz="3200" dirty="0">
                <a:latin typeface="標楷體" pitchFamily="65" charset="-120"/>
                <a:ea typeface="標楷體" pitchFamily="65" charset="-120"/>
              </a:rPr>
              <a:t>共讀書籍</a:t>
            </a:r>
          </a:p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二、</a:t>
            </a:r>
            <a:r>
              <a:rPr lang="zh-TW" altLang="zh-TW" sz="3200" dirty="0" smtClean="0">
                <a:latin typeface="標楷體" pitchFamily="65" charset="-120"/>
                <a:ea typeface="標楷體" pitchFamily="65" charset="-120"/>
              </a:rPr>
              <a:t>提供</a:t>
            </a:r>
            <a:r>
              <a:rPr lang="zh-TW" altLang="zh-TW" sz="3200" dirty="0">
                <a:latin typeface="標楷體" pitchFamily="65" charset="-120"/>
                <a:ea typeface="標楷體" pitchFamily="65" charset="-120"/>
              </a:rPr>
              <a:t>一批書籍</a:t>
            </a:r>
          </a:p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三、</a:t>
            </a:r>
            <a:r>
              <a:rPr lang="zh-TW" altLang="zh-TW" sz="3200" dirty="0" smtClean="0">
                <a:latin typeface="標楷體" pitchFamily="65" charset="-120"/>
                <a:ea typeface="標楷體" pitchFamily="65" charset="-120"/>
              </a:rPr>
              <a:t>提供</a:t>
            </a:r>
            <a:r>
              <a:rPr lang="zh-TW" altLang="zh-TW" sz="3200" dirty="0">
                <a:latin typeface="標楷體" pitchFamily="65" charset="-120"/>
                <a:ea typeface="標楷體" pitchFamily="65" charset="-120"/>
              </a:rPr>
              <a:t>優良文章</a:t>
            </a: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996952"/>
            <a:ext cx="1556942" cy="2198035"/>
          </a:xfrm>
          <a:prstGeom prst="rect">
            <a:avLst/>
          </a:prstGeom>
        </p:spPr>
      </p:pic>
      <p:sp>
        <p:nvSpPr>
          <p:cNvPr id="12" name="文字方塊 11"/>
          <p:cNvSpPr txBox="1"/>
          <p:nvPr/>
        </p:nvSpPr>
        <p:spPr>
          <a:xfrm>
            <a:off x="5580112" y="3212976"/>
            <a:ext cx="2232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最大的苦難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最美的重生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9281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763688" y="485221"/>
            <a:ext cx="5429288" cy="107157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zh-TW" altLang="en-US" sz="4800" dirty="0" smtClean="0"/>
              <a:t>採編組</a:t>
            </a:r>
            <a:endParaRPr lang="zh-CN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857224" y="299698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/>
            <a:r>
              <a:rPr lang="en-US" altLang="zh-CN" dirty="0" smtClean="0">
                <a:solidFill>
                  <a:schemeClr val="bg1"/>
                </a:solidFill>
                <a:ea typeface="宋体" charset="-122"/>
              </a:rPr>
              <a:t>.</a:t>
            </a:r>
            <a:endParaRPr lang="en-US" altLang="zh-CN" dirty="0">
              <a:solidFill>
                <a:schemeClr val="bg1"/>
              </a:solidFill>
              <a:ea typeface="宋体" charset="-122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850420" y="1556791"/>
            <a:ext cx="748883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/>
              <a:t>9/15(</a:t>
            </a:r>
            <a:r>
              <a:rPr lang="zh-TW" altLang="en-US" sz="2400" dirty="0" smtClean="0"/>
              <a:t>一</a:t>
            </a:r>
            <a:r>
              <a:rPr lang="en-US" altLang="zh-TW" sz="2400" dirty="0" smtClean="0"/>
              <a:t>)</a:t>
            </a:r>
            <a:r>
              <a:rPr lang="zh-TW" altLang="en-US" sz="2400" dirty="0" smtClean="0"/>
              <a:t>  </a:t>
            </a:r>
            <a:r>
              <a:rPr lang="en-US" altLang="zh-TW" sz="2400" dirty="0" smtClean="0"/>
              <a:t>2014 </a:t>
            </a:r>
            <a:r>
              <a:rPr lang="zh-TW" altLang="en-US" sz="2400" dirty="0" smtClean="0"/>
              <a:t>台灣原住民國際研討會開幕典禮表演</a:t>
            </a:r>
            <a:endParaRPr lang="en-US" altLang="zh-TW" sz="2400" dirty="0" smtClean="0"/>
          </a:p>
          <a:p>
            <a:r>
              <a:rPr lang="en-US" altLang="zh-TW" sz="2400" dirty="0" smtClean="0"/>
              <a:t>(</a:t>
            </a:r>
            <a:r>
              <a:rPr lang="zh-TW" altLang="en-US" sz="2400" dirty="0" smtClean="0"/>
              <a:t>中研院</a:t>
            </a:r>
            <a:r>
              <a:rPr lang="en-US" altLang="zh-TW" sz="2400" dirty="0" smtClean="0"/>
              <a:t>)</a:t>
            </a:r>
          </a:p>
          <a:p>
            <a:endParaRPr lang="en-US" altLang="zh-TW" sz="2400" dirty="0"/>
          </a:p>
          <a:p>
            <a:r>
              <a:rPr lang="en-US" altLang="zh-TW" sz="2400" dirty="0" smtClean="0"/>
              <a:t>103</a:t>
            </a:r>
            <a:r>
              <a:rPr lang="zh-TW" altLang="en-US" sz="2400" dirty="0" smtClean="0"/>
              <a:t>學年度原住民族族語朗讀新北市市賽</a:t>
            </a:r>
            <a:endParaRPr lang="en-US" altLang="zh-TW" sz="2400" dirty="0" smtClean="0"/>
          </a:p>
          <a:p>
            <a:endParaRPr lang="en-US" altLang="zh-TW" sz="2400" dirty="0"/>
          </a:p>
          <a:p>
            <a:r>
              <a:rPr lang="en-US" altLang="zh-TW" sz="2400" dirty="0" smtClean="0"/>
              <a:t>9/1(</a:t>
            </a:r>
            <a:r>
              <a:rPr lang="zh-TW" altLang="en-US" sz="2400" dirty="0" smtClean="0"/>
              <a:t>一</a:t>
            </a:r>
            <a:r>
              <a:rPr lang="en-US" altLang="zh-TW" sz="2400" dirty="0" smtClean="0"/>
              <a:t>) </a:t>
            </a:r>
            <a:r>
              <a:rPr lang="zh-TW" altLang="en-US" sz="2400" dirty="0" smtClean="0"/>
              <a:t>第十五屆原住民班迎新活動</a:t>
            </a:r>
            <a:endParaRPr lang="en-US" altLang="zh-TW" sz="2400" dirty="0" smtClean="0"/>
          </a:p>
          <a:p>
            <a:endParaRPr lang="en-US" altLang="zh-TW" sz="2400" dirty="0"/>
          </a:p>
          <a:p>
            <a:r>
              <a:rPr lang="en-US" altLang="zh-TW" sz="2400" dirty="0" smtClean="0"/>
              <a:t>9/11(</a:t>
            </a:r>
            <a:r>
              <a:rPr lang="zh-TW" altLang="en-US" sz="2400" dirty="0" smtClean="0"/>
              <a:t>四</a:t>
            </a:r>
            <a:r>
              <a:rPr lang="en-US" altLang="zh-TW" sz="2400" dirty="0" smtClean="0"/>
              <a:t>)</a:t>
            </a:r>
            <a:r>
              <a:rPr lang="zh-TW" altLang="en-US" sz="2400" dirty="0"/>
              <a:t> </a:t>
            </a:r>
            <a:r>
              <a:rPr lang="zh-TW" altLang="en-US" sz="2400" dirty="0" smtClean="0"/>
              <a:t>文化講座 </a:t>
            </a:r>
            <a:endParaRPr lang="en-US" altLang="zh-TW" sz="2400" dirty="0" smtClean="0"/>
          </a:p>
          <a:p>
            <a:endParaRPr lang="en-US" altLang="zh-TW" sz="2400" dirty="0"/>
          </a:p>
          <a:p>
            <a:r>
              <a:rPr lang="zh-TW" altLang="en-US" sz="2400" dirty="0" smtClean="0"/>
              <a:t>原住民學生相關業務</a:t>
            </a:r>
            <a:endParaRPr lang="en-US" altLang="zh-TW" sz="2400" dirty="0" smtClean="0"/>
          </a:p>
          <a:p>
            <a:endParaRPr lang="zh-TW" altLang="en-US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教育簡報範本">
  <a:themeElements>
    <a:clrScheme name="自定义 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教育簡報範本</Template>
  <TotalTime>271</TotalTime>
  <Words>304</Words>
  <Application>Microsoft Office PowerPoint</Application>
  <PresentationFormat>如螢幕大小 (4:3)</PresentationFormat>
  <Paragraphs>90</Paragraphs>
  <Slides>12</Slides>
  <Notes>10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教育簡報範本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C.M.T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4741</dc:creator>
  <cp:lastModifiedBy>cshs</cp:lastModifiedBy>
  <cp:revision>27</cp:revision>
  <dcterms:created xsi:type="dcterms:W3CDTF">2014-08-21T05:17:56Z</dcterms:created>
  <dcterms:modified xsi:type="dcterms:W3CDTF">2014-08-29T05:06:19Z</dcterms:modified>
</cp:coreProperties>
</file>