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  <a:srgbClr val="F3E7FF"/>
    <a:srgbClr val="FF0066"/>
    <a:srgbClr val="BD5FF7"/>
    <a:srgbClr val="CC99FF"/>
    <a:srgbClr val="EA005F"/>
    <a:srgbClr val="D598FA"/>
    <a:srgbClr val="F3F3FF"/>
    <a:srgbClr val="CDAC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30" y="92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01"/>
            <a:ext cx="9601200" cy="295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0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32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2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00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88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97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7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63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20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7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18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808E-4EB9-4B08-AB4B-8BA3D585561C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8FB46-7051-4ABE-A3A9-91EADD783B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4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27" y="9557186"/>
            <a:ext cx="2676977" cy="197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382057" y="3534778"/>
            <a:ext cx="6148139" cy="8219072"/>
          </a:xfrm>
          <a:prstGeom prst="rect">
            <a:avLst/>
          </a:prstGeom>
          <a:noFill/>
          <a:ln w="19050">
            <a:solidFill>
              <a:srgbClr val="CDA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直角三角形 21"/>
          <p:cNvSpPr/>
          <p:nvPr/>
        </p:nvSpPr>
        <p:spPr>
          <a:xfrm flipH="1">
            <a:off x="7922582" y="11525744"/>
            <a:ext cx="1672376" cy="1275855"/>
          </a:xfrm>
          <a:prstGeom prst="rtTriangle">
            <a:avLst/>
          </a:prstGeom>
          <a:ln w="28575">
            <a:prstDash val="lgDashDot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dirty="0">
              <a:latin typeface="王漢宗中仿宋繁" panose="02000500000000000000" pitchFamily="2" charset="-120"/>
              <a:ea typeface="王漢宗中仿宋繁" panose="02000500000000000000" pitchFamily="2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06249" y="254051"/>
            <a:ext cx="2831559" cy="277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899" tIns="53950" rIns="107899" bIns="5395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新北市立金山高級中學 第</a:t>
            </a:r>
            <a:r>
              <a:rPr kumimoji="1" lang="en-US" altLang="zh-TW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50</a:t>
            </a:r>
            <a:r>
              <a:rPr kumimoji="1" lang="zh-TW" altLang="en-US" sz="1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期</a:t>
            </a:r>
            <a:endParaRPr kumimoji="1" lang="en-US" altLang="zh-TW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發行人：賴來展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總編輯：李金龍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文字編輯：李金龍、白欣雅</a:t>
            </a:r>
            <a:endParaRPr kumimoji="1" lang="en-US" altLang="zh-TW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          張淑粉、陳毓珍</a:t>
            </a:r>
            <a:endParaRPr kumimoji="1" lang="en-US" altLang="zh-TW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陳俐彣、</a:t>
            </a:r>
            <a:r>
              <a:rPr kumimoji="1"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簡潔妮</a:t>
            </a:r>
            <a:endParaRPr kumimoji="1" lang="en-US" altLang="zh-TW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          </a:t>
            </a:r>
            <a:r>
              <a:rPr kumimoji="1"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賴雅琦、廖思雯</a:t>
            </a:r>
            <a:endParaRPr kumimoji="1" lang="en-US" altLang="zh-TW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發行日期：</a:t>
            </a:r>
            <a:r>
              <a:rPr kumimoji="1" lang="en-US" altLang="zh-TW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110</a:t>
            </a:r>
            <a:r>
              <a:rPr kumimoji="1"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年 </a:t>
            </a:r>
            <a:r>
              <a:rPr kumimoji="1" lang="en-US" altLang="zh-TW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11</a:t>
            </a:r>
            <a:r>
              <a:rPr kumimoji="1"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月 </a:t>
            </a:r>
            <a:r>
              <a:rPr kumimoji="1" lang="en-US" altLang="zh-TW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30</a:t>
            </a:r>
            <a:r>
              <a:rPr kumimoji="1"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 日 </a:t>
            </a:r>
            <a:endParaRPr kumimoji="1" lang="en-US" altLang="zh-TW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本期主題：工作世界</a:t>
            </a:r>
            <a:endParaRPr lang="zh-TW" altLang="zh-TW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6490" y="3105903"/>
            <a:ext cx="6055260" cy="2616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r"/>
            <a:r>
              <a:rPr lang="zh-TW" altLang="en-US" sz="105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陳毓珍老師整理</a:t>
            </a:r>
          </a:p>
        </p:txBody>
      </p:sp>
      <p:sp>
        <p:nvSpPr>
          <p:cNvPr id="15" name="矩形 14"/>
          <p:cNvSpPr/>
          <p:nvPr/>
        </p:nvSpPr>
        <p:spPr>
          <a:xfrm>
            <a:off x="469047" y="3530556"/>
            <a:ext cx="57157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>
                <a:latin typeface="王漢宗中仿宋繁" panose="02000500000000000000" pitchFamily="2" charset="-120"/>
                <a:ea typeface="王漢宗中仿宋繁" panose="02000500000000000000" pitchFamily="2" charset="-120"/>
              </a:rPr>
              <a:t>    </a:t>
            </a:r>
            <a:endParaRPr lang="zh-TW" altLang="en-US" sz="1200" dirty="0">
              <a:latin typeface="王漢宗中仿宋繁" panose="02000500000000000000" pitchFamily="2" charset="-120"/>
              <a:ea typeface="王漢宗中仿宋繁" panose="02000500000000000000" pitchFamily="2" charset="-120"/>
            </a:endParaRPr>
          </a:p>
        </p:txBody>
      </p:sp>
      <p:sp>
        <p:nvSpPr>
          <p:cNvPr id="27" name="直角三角形 26"/>
          <p:cNvSpPr/>
          <p:nvPr/>
        </p:nvSpPr>
        <p:spPr>
          <a:xfrm>
            <a:off x="13549" y="11525745"/>
            <a:ext cx="1672376" cy="1275855"/>
          </a:xfrm>
          <a:prstGeom prst="rtTriangle">
            <a:avLst/>
          </a:prstGeom>
          <a:ln w="28575">
            <a:prstDash val="lgDashDot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dirty="0">
              <a:latin typeface="王漢宗中仿宋繁" panose="02000500000000000000" pitchFamily="2" charset="-120"/>
              <a:ea typeface="王漢宗中仿宋繁" panose="02000500000000000000" pitchFamily="2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82056" y="2961520"/>
            <a:ext cx="6148139" cy="565803"/>
          </a:xfrm>
          <a:prstGeom prst="roundRect">
            <a:avLst/>
          </a:prstGeom>
          <a:noFill/>
          <a:ln w="28575">
            <a:solidFill>
              <a:srgbClr val="CDACE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rgbClr val="5D288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全球人壽向</a:t>
            </a:r>
            <a:r>
              <a:rPr lang="zh-TW" altLang="zh-TW" sz="1400" b="1" dirty="0">
                <a:solidFill>
                  <a:srgbClr val="5D288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金山高中</a:t>
            </a:r>
            <a:r>
              <a:rPr lang="zh-TW" altLang="en-US" sz="1400" b="1" dirty="0">
                <a:solidFill>
                  <a:srgbClr val="5D288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zh-TW" sz="1400" b="1" dirty="0">
                <a:solidFill>
                  <a:srgbClr val="5D288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</a:t>
            </a:r>
            <a:r>
              <a:rPr lang="zh-TW" altLang="en-US" sz="1400" b="1" dirty="0">
                <a:solidFill>
                  <a:srgbClr val="5D288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</a:t>
            </a:r>
            <a:r>
              <a:rPr lang="zh-TW" altLang="zh-TW" sz="1400" b="1" dirty="0">
                <a:solidFill>
                  <a:srgbClr val="5D288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職涯</a:t>
            </a:r>
            <a:r>
              <a:rPr lang="zh-TW" altLang="en-US" sz="1400" b="1" dirty="0">
                <a:solidFill>
                  <a:srgbClr val="5D288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endParaRPr lang="zh-TW" altLang="zh-TW" sz="1400" dirty="0">
              <a:solidFill>
                <a:srgbClr val="5D288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151" y="11841431"/>
            <a:ext cx="835340" cy="83534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8422029" y="11951666"/>
            <a:ext cx="12306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000" b="1" dirty="0">
                <a:latin typeface="標楷體" pitchFamily="65" charset="-120"/>
                <a:ea typeface="標楷體" pitchFamily="65" charset="-120"/>
              </a:rPr>
              <a:t>有獎徵答</a:t>
            </a:r>
            <a:endParaRPr lang="en-US" altLang="zh-TW" sz="1000" b="1" dirty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截角</a:t>
            </a:r>
            <a:endParaRPr lang="en-US" altLang="zh-TW" sz="1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班級</a:t>
            </a:r>
            <a:r>
              <a:rPr lang="en-US" altLang="zh-TW" sz="10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座號</a:t>
            </a:r>
            <a:r>
              <a:rPr lang="en-US" altLang="zh-TW" sz="10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sz="1000" dirty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-36698" y="11972193"/>
            <a:ext cx="1011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latin typeface="標楷體" pitchFamily="65" charset="-120"/>
                <a:ea typeface="標楷體" pitchFamily="65" charset="-120"/>
              </a:rPr>
              <a:t>有獎徵答</a:t>
            </a:r>
            <a:endParaRPr lang="en-US" altLang="zh-TW" sz="1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截角</a:t>
            </a:r>
            <a:endParaRPr lang="en-US" altLang="zh-TW" sz="1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班級</a:t>
            </a:r>
            <a:r>
              <a:rPr lang="en-US" altLang="zh-TW" sz="10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座號</a:t>
            </a:r>
            <a:r>
              <a:rPr lang="en-US" altLang="zh-TW" sz="10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sz="1000" dirty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69047" y="4467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60775" y="6081823"/>
            <a:ext cx="60473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76225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1100" kern="0" dirty="0">
                <a:ea typeface="標楷體"/>
              </a:rPr>
              <a:t>         </a:t>
            </a:r>
            <a:r>
              <a:rPr lang="zh-TW" altLang="zh-TW" sz="1100" kern="0" dirty="0">
                <a:ea typeface="標楷體"/>
              </a:rPr>
              <a:t>講師們排除萬難撥時間和同學在</a:t>
            </a:r>
            <a:r>
              <a:rPr lang="en-US" altLang="zh-TW" sz="1100" kern="0" dirty="0">
                <a:ea typeface="標楷體"/>
              </a:rPr>
              <a:t>Google Meet</a:t>
            </a:r>
            <a:r>
              <a:rPr lang="zh-TW" altLang="zh-TW" sz="1100" kern="0" dirty="0">
                <a:ea typeface="標楷體"/>
              </a:rPr>
              <a:t>線上會議室，分享工作心得、職業甘苦談，令師生們受益良多。活動進行中學生們帶著好奇心，對講師的工作提問，順利達成讓學生認識工作世界的目的，期待能為學子在生涯發展種下「職涯種子」。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382056" y="3470174"/>
            <a:ext cx="6148140" cy="600164"/>
          </a:xfrm>
          <a:prstGeom prst="rect">
            <a:avLst/>
          </a:prstGeom>
          <a:solidFill>
            <a:srgbClr val="F3F3FF"/>
          </a:solidFill>
          <a:ln w="19050">
            <a:solidFill>
              <a:srgbClr val="CDACE6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100" kern="100" dirty="0">
                <a:ea typeface="標楷體"/>
                <a:cs typeface="Times New Roman"/>
              </a:rPr>
              <a:t>因應「適性揚才」教育願景，輔導處積極推動生涯發展教育，希望協助學生認識目前的工作世界、了解工作的意義與價值，以建立孩子未來適當的工作態度以及所需培養的能力。緣此，輔導處自</a:t>
            </a:r>
            <a:r>
              <a:rPr lang="en-US" altLang="zh-TW" sz="1100" kern="100" dirty="0">
                <a:ea typeface="標楷體"/>
                <a:cs typeface="Times New Roman"/>
              </a:rPr>
              <a:t>97</a:t>
            </a:r>
            <a:r>
              <a:rPr lang="zh-TW" altLang="en-US" sz="1100" kern="100" dirty="0">
                <a:ea typeface="標楷體"/>
                <a:cs typeface="Times New Roman"/>
              </a:rPr>
              <a:t>年起即每年固定辦理「工作世界宣導活動」。</a:t>
            </a:r>
            <a:endParaRPr lang="zh-TW" altLang="zh-TW" sz="1100" kern="100" dirty="0">
              <a:cs typeface="Times New Roman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2467255" y="4232813"/>
            <a:ext cx="38481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kern="100" dirty="0">
                <a:ea typeface="標楷體"/>
                <a:cs typeface="Times New Roman"/>
              </a:rPr>
              <a:t>         </a:t>
            </a:r>
            <a:r>
              <a:rPr lang="zh-TW" altLang="en-US" sz="1100" kern="100" dirty="0">
                <a:ea typeface="標楷體"/>
                <a:cs typeface="Times New Roman"/>
              </a:rPr>
              <a:t>今年度「工作世界宣導活動」已於</a:t>
            </a:r>
            <a:r>
              <a:rPr lang="en-US" altLang="zh-TW" sz="1100" kern="100" dirty="0">
                <a:ea typeface="標楷體"/>
                <a:cs typeface="Times New Roman"/>
              </a:rPr>
              <a:t>11</a:t>
            </a:r>
            <a:r>
              <a:rPr lang="zh-TW" altLang="en-US" sz="1100" kern="100" dirty="0">
                <a:ea typeface="標楷體"/>
                <a:cs typeface="Times New Roman"/>
              </a:rPr>
              <a:t>月</a:t>
            </a:r>
            <a:r>
              <a:rPr lang="en-US" altLang="zh-TW" sz="1100" kern="100" dirty="0">
                <a:ea typeface="標楷體"/>
                <a:cs typeface="Times New Roman"/>
              </a:rPr>
              <a:t>10</a:t>
            </a:r>
            <a:r>
              <a:rPr lang="zh-TW" altLang="en-US" sz="1100" kern="100" dirty="0">
                <a:ea typeface="標楷體"/>
                <a:cs typeface="Times New Roman"/>
              </a:rPr>
              <a:t>日</a:t>
            </a:r>
            <a:r>
              <a:rPr lang="en-US" altLang="zh-TW" sz="1100" kern="100" dirty="0">
                <a:ea typeface="標楷體"/>
                <a:cs typeface="Times New Roman"/>
              </a:rPr>
              <a:t>(</a:t>
            </a:r>
            <a:r>
              <a:rPr lang="zh-TW" altLang="en-US" sz="1100" kern="100" dirty="0">
                <a:ea typeface="標楷體"/>
                <a:cs typeface="Times New Roman"/>
              </a:rPr>
              <a:t>三</a:t>
            </a:r>
            <a:r>
              <a:rPr lang="en-US" altLang="zh-TW" sz="1100" kern="100" dirty="0">
                <a:ea typeface="標楷體"/>
                <a:cs typeface="Times New Roman"/>
              </a:rPr>
              <a:t>)</a:t>
            </a:r>
            <a:r>
              <a:rPr lang="zh-TW" altLang="en-US" sz="1100" kern="100" dirty="0">
                <a:ea typeface="標楷體"/>
                <a:cs typeface="Times New Roman"/>
              </a:rPr>
              <a:t>下午圓滿完成，輔導處總共邀請了全球人壽林錦龍先生等</a:t>
            </a:r>
            <a:r>
              <a:rPr lang="en-US" altLang="zh-TW" sz="1100" kern="100" dirty="0">
                <a:ea typeface="標楷體"/>
                <a:cs typeface="Times New Roman"/>
              </a:rPr>
              <a:t>4</a:t>
            </a:r>
            <a:r>
              <a:rPr lang="zh-TW" altLang="en-US" sz="1100" kern="100" dirty="0">
                <a:ea typeface="標楷體"/>
                <a:cs typeface="Times New Roman"/>
              </a:rPr>
              <a:t>位各領域的優秀職場達人擔任講師，透過</a:t>
            </a:r>
            <a:r>
              <a:rPr lang="en-US" altLang="zh-TW" sz="1100" kern="100" dirty="0">
                <a:ea typeface="標楷體"/>
                <a:cs typeface="Times New Roman"/>
              </a:rPr>
              <a:t>Google Meet</a:t>
            </a:r>
            <a:r>
              <a:rPr lang="zh-TW" altLang="en-US" sz="1100" kern="100" dirty="0">
                <a:ea typeface="標楷體"/>
                <a:cs typeface="Times New Roman"/>
              </a:rPr>
              <a:t>線上宣導的方式，讓學生在聆聽講師分享的過程中增進對職涯的認識。本次受邀的講師工作類型包含「資訊安全人員」、「副總經理」、「數據分析」、「保險業務」行業。</a:t>
            </a:r>
            <a:endParaRPr lang="en-US" altLang="zh-TW" sz="1100" kern="100" dirty="0">
              <a:ea typeface="標楷體"/>
              <a:cs typeface="Times New Roman"/>
            </a:endParaRPr>
          </a:p>
          <a:p>
            <a:r>
              <a:rPr lang="zh-TW" altLang="en-US" sz="1100" dirty="0">
                <a:ea typeface="標楷體"/>
                <a:cs typeface="細明體"/>
              </a:rPr>
              <a:t>         活動後學生寫下心得，從記錄講師分享的工作需具備的學經歷條件、人格特質、工作的環境、內容及展望，最後寫出心得與收穫，學生並寫出自己對未來工作的憧憬。</a:t>
            </a:r>
            <a:endParaRPr lang="en-US" altLang="zh-TW" sz="1100" kern="100" dirty="0">
              <a:ea typeface="標楷體"/>
              <a:cs typeface="Times New Roman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112401" y="9531214"/>
            <a:ext cx="145424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zh-TW" sz="1100" dirty="0">
                <a:solidFill>
                  <a:srgbClr val="313131"/>
                </a:solidFill>
                <a:effectLst/>
                <a:highlight>
                  <a:srgbClr val="F3E7FF"/>
                </a:highlight>
                <a:ea typeface="標楷體" panose="03000509000000000000" pitchFamily="65" charset="-120"/>
                <a:cs typeface="細明體" panose="02020509000000000000" pitchFamily="49" charset="-120"/>
              </a:rPr>
              <a:t>資安人員暨副總經理</a:t>
            </a:r>
            <a:endParaRPr lang="zh-TW" altLang="en-US" sz="1100" dirty="0">
              <a:highlight>
                <a:srgbClr val="F3E7FF"/>
              </a:highlight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224901" y="11392908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>
                <a:solidFill>
                  <a:srgbClr val="313131"/>
                </a:solidFill>
                <a:highlight>
                  <a:srgbClr val="F3E7FF"/>
                </a:highlight>
                <a:ea typeface="標楷體"/>
                <a:cs typeface="細明體"/>
              </a:rPr>
              <a:t>保險業務員 </a:t>
            </a:r>
            <a:endParaRPr lang="zh-TW" altLang="en-US" sz="1100" dirty="0">
              <a:highlight>
                <a:srgbClr val="F3E7FF"/>
              </a:highlight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4455749" y="955718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>
                <a:solidFill>
                  <a:srgbClr val="313131"/>
                </a:solidFill>
                <a:highlight>
                  <a:srgbClr val="F3E7FF"/>
                </a:highlight>
                <a:ea typeface="標楷體"/>
                <a:cs typeface="細明體"/>
              </a:rPr>
              <a:t>數據分析師</a:t>
            </a:r>
            <a:endParaRPr lang="zh-TW" altLang="zh-TW" sz="1100" dirty="0">
              <a:solidFill>
                <a:srgbClr val="313131"/>
              </a:solidFill>
              <a:highlight>
                <a:srgbClr val="F3E7FF"/>
              </a:highlight>
              <a:ea typeface="標楷體"/>
              <a:cs typeface="細明體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4549275" y="1139995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100" kern="0" dirty="0">
                <a:effectLst/>
                <a:highlight>
                  <a:srgbClr val="F3E7FF"/>
                </a:highlight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線上大合照</a:t>
            </a:r>
            <a:endParaRPr lang="zh-TW" altLang="en-US" sz="1100" dirty="0">
              <a:solidFill>
                <a:srgbClr val="313131"/>
              </a:solidFill>
              <a:highlight>
                <a:srgbClr val="F3E7FF"/>
              </a:highlight>
              <a:ea typeface="標楷體"/>
              <a:cs typeface="細明體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856BBFA4-0E6A-422B-BE0B-84C038439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027" y="2961520"/>
            <a:ext cx="2676977" cy="6463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2" name="文字方塊 41">
            <a:extLst>
              <a:ext uri="{FF2B5EF4-FFF2-40B4-BE49-F238E27FC236}">
                <a16:creationId xmlns="" xmlns:a16="http://schemas.microsoft.com/office/drawing/2014/main" id="{27842FBC-F233-4513-995B-724630CB9BFA}"/>
              </a:ext>
            </a:extLst>
          </p:cNvPr>
          <p:cNvSpPr txBox="1"/>
          <p:nvPr/>
        </p:nvSpPr>
        <p:spPr>
          <a:xfrm>
            <a:off x="6834398" y="4020778"/>
            <a:ext cx="249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耕讀金中心田七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載有成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9A48AEA-6775-4C97-B22A-080E26BB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" y="4205444"/>
            <a:ext cx="1963579" cy="172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70320542-673B-46C1-9916-96142C9F8E51}"/>
              </a:ext>
            </a:extLst>
          </p:cNvPr>
          <p:cNvSpPr txBox="1"/>
          <p:nvPr/>
        </p:nvSpPr>
        <p:spPr>
          <a:xfrm>
            <a:off x="495638" y="6706580"/>
            <a:ext cx="5920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         </a:t>
            </a:r>
            <a:r>
              <a:rPr lang="zh-TW" altLang="zh-TW" sz="1100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學生深受講師們鼓舞與啟發</a:t>
            </a:r>
            <a:r>
              <a:rPr lang="zh-TW" altLang="en-US" sz="1100" kern="0" dirty="0"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，</a:t>
            </a:r>
            <a:r>
              <a:rPr lang="zh-TW" altLang="zh-TW" sz="1100" b="1" u="sng" kern="0" dirty="0">
                <a:solidFill>
                  <a:srgbClr val="5D2884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詹同學</a:t>
            </a:r>
            <a:r>
              <a:rPr lang="zh-TW" altLang="zh-TW" sz="1100" b="1" kern="0" dirty="0">
                <a:solidFill>
                  <a:srgbClr val="5D2884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：</a:t>
            </a:r>
            <a:r>
              <a:rPr lang="zh-TW" altLang="zh-TW" sz="1100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我</a:t>
            </a:r>
            <a:r>
              <a:rPr lang="zh-TW" altLang="zh-TW" sz="11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覺得</a:t>
            </a:r>
            <a:r>
              <a:rPr lang="zh-TW" altLang="en-US" sz="1100" kern="0" dirty="0"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數據分析師</a:t>
            </a:r>
            <a:r>
              <a:rPr lang="zh-TW" altLang="zh-TW" sz="11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這個</a:t>
            </a:r>
            <a:r>
              <a:rPr lang="zh-TW" altLang="zh-TW" sz="1100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職業很特別、壓力很大，感覺講師在公司裡是位很重要的人物，這次的宣導讓我知道了更多不同、有趣且多元的職業，讓我對未來有更多啟發與選擇參考；</a:t>
            </a:r>
            <a:r>
              <a:rPr lang="zh-TW" altLang="zh-TW" sz="1100" b="1" u="sng" kern="0" dirty="0">
                <a:solidFill>
                  <a:srgbClr val="5D2884"/>
                </a:solidFill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蔡同學</a:t>
            </a:r>
            <a:r>
              <a:rPr lang="zh-TW" altLang="zh-TW" sz="1100" b="1" kern="0" dirty="0">
                <a:solidFill>
                  <a:srgbClr val="5D2884"/>
                </a:solidFill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：</a:t>
            </a:r>
            <a:r>
              <a:rPr lang="zh-TW" altLang="zh-TW" sz="1100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聽完講師分享後，我對資訊安全領域有多一點的了解，也為我日後的工作選擇多了一個參考的選項，不過這工作需要足夠的資安知識；</a:t>
            </a:r>
            <a:r>
              <a:rPr lang="zh-TW" altLang="zh-TW" sz="1100" b="1" u="sng" kern="0" dirty="0">
                <a:solidFill>
                  <a:srgbClr val="5D2884"/>
                </a:solidFill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沈同學</a:t>
            </a:r>
            <a:r>
              <a:rPr lang="zh-TW" altLang="zh-TW" sz="1100" kern="0" dirty="0">
                <a:solidFill>
                  <a:srgbClr val="BD5FF7"/>
                </a:solidFill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：</a:t>
            </a:r>
            <a:r>
              <a:rPr lang="zh-TW" altLang="zh-TW" sz="1100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我</a:t>
            </a:r>
            <a:r>
              <a:rPr lang="zh-TW" altLang="zh-TW" sz="11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覺得</a:t>
            </a:r>
            <a:r>
              <a:rPr lang="zh-TW" altLang="en-US" sz="1100" kern="0" dirty="0"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保險業務</a:t>
            </a:r>
            <a:r>
              <a:rPr lang="zh-TW" altLang="en-US" sz="1100" kern="0" dirty="0" smtClean="0"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人員</a:t>
            </a:r>
            <a:r>
              <a:rPr lang="zh-TW" altLang="en-US" sz="1100" kern="0" dirty="0"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的</a:t>
            </a:r>
            <a:r>
              <a:rPr lang="zh-TW" altLang="zh-TW" sz="11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工作</a:t>
            </a:r>
            <a:r>
              <a:rPr lang="zh-TW" altLang="zh-TW" sz="1100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很有挑戰性，雖然有點困難、不是很穩定，但只要努力、自信、樂觀一定可以的，所以加油！</a:t>
            </a:r>
            <a:r>
              <a:rPr lang="zh-TW" altLang="zh-TW" sz="1100" b="1" u="sng" kern="0" dirty="0">
                <a:solidFill>
                  <a:srgbClr val="5D2884"/>
                </a:solidFill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蔡同學</a:t>
            </a:r>
            <a:r>
              <a:rPr lang="zh-TW" altLang="zh-TW" sz="1100" b="1" kern="0" dirty="0">
                <a:solidFill>
                  <a:srgbClr val="5D2884"/>
                </a:solidFill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：</a:t>
            </a:r>
            <a:r>
              <a:rPr lang="zh-TW" altLang="zh-TW" sz="1100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細明體" panose="02020509000000000000" pitchFamily="49" charset="-120"/>
              </a:rPr>
              <a:t>我覺得各行各業都不容易，除了薪水外，興趣也是一大重點，為了金錢而不重視自己的興趣不好，所以要去發掘自己的興趣，並努力從事選擇的行業。</a:t>
            </a:r>
            <a:endParaRPr lang="zh-TW" altLang="zh-TW" sz="11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sz="1100" dirty="0"/>
          </a:p>
        </p:txBody>
      </p:sp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E5972F86-0D7C-4109-A783-4641EC9C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0" y="8153129"/>
            <a:ext cx="2510528" cy="12714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7DD4AA0-E4DD-43FE-8C78-A19F4177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22" y="8153130"/>
            <a:ext cx="2487953" cy="12714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="" xmlns:a16="http://schemas.microsoft.com/office/drawing/2014/main" id="{E4FA0EBE-80E8-496C-9A28-4257B894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8" y="9899443"/>
            <a:ext cx="2489130" cy="14079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FE801A7E-6911-4CE1-BF85-E74E778B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07" y="9899443"/>
            <a:ext cx="2489130" cy="13937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C37554EA-9346-47EA-A6FF-245A71E4B9AB}"/>
              </a:ext>
            </a:extLst>
          </p:cNvPr>
          <p:cNvSpPr/>
          <p:nvPr/>
        </p:nvSpPr>
        <p:spPr>
          <a:xfrm>
            <a:off x="6455456" y="11566548"/>
            <a:ext cx="2731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BD5F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掃描我</a:t>
            </a:r>
            <a:r>
              <a:rPr lang="en-US" altLang="zh-TW" sz="1200" b="1" dirty="0">
                <a:solidFill>
                  <a:srgbClr val="BD5F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1200" b="1" dirty="0">
                <a:solidFill>
                  <a:srgbClr val="BD5F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追蹤金中心田</a:t>
            </a:r>
            <a:r>
              <a:rPr lang="en-US" altLang="zh-TW" sz="1200" b="1" dirty="0">
                <a:solidFill>
                  <a:srgbClr val="BD5F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FB</a:t>
            </a:r>
            <a:r>
              <a:rPr lang="zh-TW" altLang="en-US" sz="1200" b="1" dirty="0">
                <a:solidFill>
                  <a:srgbClr val="BD5F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粉專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55" y="11921648"/>
            <a:ext cx="489590" cy="7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045696" y="12219039"/>
            <a:ext cx="3560832" cy="368082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標楷體" pitchFamily="65" charset="-120"/>
                <a:ea typeface="標楷體" pitchFamily="65" charset="-120"/>
              </a:rPr>
              <a:t>歡迎參加有獎徵答，憑截角可獲得精美獎品一份</a:t>
            </a:r>
            <a:r>
              <a:rPr lang="en-US" altLang="zh-TW" sz="1200" dirty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9" t="37612" r="34024" b="40231"/>
          <a:stretch/>
        </p:blipFill>
        <p:spPr bwMode="auto">
          <a:xfrm rot="19698156">
            <a:off x="8253578" y="12559338"/>
            <a:ext cx="211183" cy="1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9" t="37612" r="34024" b="40231"/>
          <a:stretch/>
        </p:blipFill>
        <p:spPr bwMode="auto">
          <a:xfrm rot="1535617">
            <a:off x="1173179" y="12554996"/>
            <a:ext cx="211183" cy="1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947940" y="9862997"/>
            <a:ext cx="2239085" cy="1477328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賀 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「耕讀金中心田」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榮獲本市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年度執行友善校園學生事務與輔導工作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各級學校優良學生事務與輔導刊物評選」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全校型刊物</a:t>
            </a:r>
            <a:r>
              <a:rPr lang="zh-TW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「優等」獎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741027" y="4467225"/>
            <a:ext cx="2676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「耕讀金中心田」刊物從出刊至今已累計</a:t>
            </a:r>
            <a:r>
              <a:rPr lang="en-US" altLang="zh-TW" sz="1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7年之久，是輔導處歷年來伙伴薪火相傳，努力不懈所堅持下來的刊物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輔導處希望透過刊物跟大家對話，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本刊物為學務及輔導工作的輔助工具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結合學生管理及輔導現場的問題，透過各期的議題探討向全校師生宣導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更是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生需求為核心進行編撰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金中心田是屬於金山高中的刊物，也是為全體師生所編輯的刊物，內容多元，包含生命教育、家庭教育、性別平等教育、生涯發展教育、學生輔導、特教宣導、法律宣導、關懷中輟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(離)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生、學務工作及校務推動重大議題等，期待同學對各項議題有更多的認識與了解，有更多的正向認知與作為；老師們在接收這些訊息後能給予同學更多的引導與輔導。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本刊物的發行管道亦是多元，除紙本公告在各辦公室及各班教室外，同步公告在學校網頁及金中心田</a:t>
            </a:r>
            <a:r>
              <a:rPr lang="en-US" altLang="zh-TW" sz="1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FB粉專頁，歡迎師生前往閱讀，讓刊物發揮最大效益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。      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輔導主任 李金龍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110/11/20</a:t>
            </a:r>
          </a:p>
          <a:p>
            <a:r>
              <a:rPr lang="zh-TW" altLang="en-US" sz="1200" dirty="0"/>
              <a:t>        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311">
            <a:off x="6628720" y="9431030"/>
            <a:ext cx="574816" cy="88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76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759039" y="2420613"/>
            <a:ext cx="4718335" cy="523221"/>
          </a:xfrm>
          <a:prstGeom prst="rect">
            <a:avLst/>
          </a:prstGeom>
          <a:solidFill>
            <a:srgbClr val="F3F3FF"/>
          </a:solidFill>
          <a:ln w="19050">
            <a:solidFill>
              <a:srgbClr val="CDAC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6594" y="258138"/>
            <a:ext cx="4447199" cy="388193"/>
          </a:xfrm>
          <a:prstGeom prst="rect">
            <a:avLst/>
          </a:prstGeom>
          <a:noFill/>
          <a:ln w="19050">
            <a:solidFill>
              <a:srgbClr val="CDAC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-121019" y="285165"/>
            <a:ext cx="4269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	自我實踐獎學金計畫</a:t>
            </a:r>
            <a:endParaRPr lang="en-US" altLang="zh-TW" sz="1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784859" y="7167771"/>
            <a:ext cx="4715352" cy="4459937"/>
          </a:xfrm>
          <a:prstGeom prst="rect">
            <a:avLst/>
          </a:prstGeom>
          <a:solidFill>
            <a:srgbClr val="F3F3FF"/>
          </a:solidFill>
          <a:ln w="19050">
            <a:solidFill>
              <a:srgbClr val="CDA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20637" y="651422"/>
            <a:ext cx="4447199" cy="6834376"/>
          </a:xfrm>
          <a:prstGeom prst="rect">
            <a:avLst/>
          </a:prstGeom>
          <a:solidFill>
            <a:srgbClr val="F3F3FF"/>
          </a:solidFill>
          <a:ln w="19050">
            <a:solidFill>
              <a:srgbClr val="CDA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863" y="-497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王漢宗中仿宋繁" panose="02000500000000000000" pitchFamily="2" charset="-120"/>
              <a:ea typeface="王漢宗中仿宋繁" panose="02000500000000000000" pitchFamily="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34478" y="4743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772153" y="2935121"/>
            <a:ext cx="4715352" cy="4100237"/>
          </a:xfrm>
          <a:prstGeom prst="rect">
            <a:avLst/>
          </a:prstGeom>
          <a:noFill/>
          <a:ln w="19050">
            <a:solidFill>
              <a:srgbClr val="CDAC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881589" y="7485797"/>
            <a:ext cx="4286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金山高中</a:t>
            </a:r>
            <a:r>
              <a:rPr lang="en-US" altLang="zh-TW" sz="11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1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屆畢業生 蔡亞穎</a:t>
            </a:r>
          </a:p>
          <a:p>
            <a:r>
              <a:rPr lang="zh-TW" altLang="en-US" sz="11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目前就讀 台北商業大學 資訊管理學系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870415" y="7876138"/>
            <a:ext cx="44446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100" b="1" kern="100" dirty="0">
                <a:solidFill>
                  <a:schemeClr val="accent2"/>
                </a:solidFill>
                <a:ea typeface="標楷體"/>
                <a:cs typeface="Times New Roman"/>
              </a:rPr>
              <a:t>這個系在學什麼？</a:t>
            </a:r>
            <a:endParaRPr lang="zh-TW" altLang="en-US" sz="1100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1100" dirty="0">
                <a:solidFill>
                  <a:prstClr val="black"/>
                </a:solidFill>
                <a:ea typeface="標楷體"/>
                <a:cs typeface="Times New Roman"/>
              </a:rPr>
              <a:t>        北商資管主要學習電腦相關和管理的課程，在大一的時候會修</a:t>
            </a:r>
            <a:r>
              <a:rPr lang="en-US" altLang="zh-TW" sz="1100" dirty="0">
                <a:solidFill>
                  <a:prstClr val="black"/>
                </a:solidFill>
                <a:ea typeface="標楷體"/>
                <a:cs typeface="Times New Roman"/>
              </a:rPr>
              <a:t>java</a:t>
            </a:r>
            <a:r>
              <a:rPr lang="zh-TW" altLang="en-US" sz="1100" dirty="0">
                <a:solidFill>
                  <a:prstClr val="black"/>
                </a:solidFill>
                <a:ea typeface="標楷體"/>
                <a:cs typeface="Times New Roman"/>
              </a:rPr>
              <a:t>程式設計、影片剪輯、行銷、微積分、計概、統計學、以及一些商業科的課程，科目比較多是在高中時學習過的，外加上程式設計；大二時，則有資料庫、網頁設計、</a:t>
            </a:r>
            <a:r>
              <a:rPr lang="en-US" altLang="zh-TW" sz="1100" dirty="0" err="1">
                <a:solidFill>
                  <a:prstClr val="black"/>
                </a:solidFill>
                <a:ea typeface="標楷體"/>
                <a:cs typeface="Times New Roman"/>
              </a:rPr>
              <a:t>linux</a:t>
            </a:r>
            <a:r>
              <a:rPr lang="zh-TW" altLang="en-US" sz="1100" dirty="0">
                <a:solidFill>
                  <a:prstClr val="black"/>
                </a:solidFill>
                <a:ea typeface="標楷體"/>
                <a:cs typeface="Times New Roman"/>
              </a:rPr>
              <a:t>系統、資料結構、網路等等課程；大三則有</a:t>
            </a:r>
            <a:r>
              <a:rPr lang="en-US" altLang="zh-TW" sz="1100" dirty="0" err="1">
                <a:solidFill>
                  <a:prstClr val="black"/>
                </a:solidFill>
                <a:ea typeface="標楷體"/>
                <a:cs typeface="Times New Roman"/>
              </a:rPr>
              <a:t>pythong</a:t>
            </a:r>
            <a:r>
              <a:rPr lang="zh-TW" altLang="en-US" sz="1100" dirty="0">
                <a:solidFill>
                  <a:prstClr val="black"/>
                </a:solidFill>
                <a:ea typeface="標楷體"/>
                <a:cs typeface="Times New Roman"/>
              </a:rPr>
              <a:t>程式設計、伺服器架構、作業系統等等課程。本系除了可以學到管理以及電腦相關知識，還會讓大家上機實作，學習一些技術面的知識，例如：寫程式、網頁、資料庫、</a:t>
            </a:r>
            <a:r>
              <a:rPr lang="en-US" altLang="zh-TW" sz="1100" dirty="0" err="1">
                <a:solidFill>
                  <a:prstClr val="black"/>
                </a:solidFill>
                <a:ea typeface="標楷體"/>
                <a:cs typeface="Times New Roman"/>
              </a:rPr>
              <a:t>linux</a:t>
            </a:r>
            <a:r>
              <a:rPr lang="zh-TW" altLang="en-US" sz="1100" dirty="0">
                <a:solidFill>
                  <a:prstClr val="black"/>
                </a:solidFill>
                <a:ea typeface="標楷體"/>
                <a:cs typeface="Times New Roman"/>
              </a:rPr>
              <a:t>，都是本系會學習到的一些重要科目和實作技術，課堂上會有老師示範，並給予練習的時間。</a:t>
            </a:r>
          </a:p>
          <a:p>
            <a:pPr>
              <a:spcAft>
                <a:spcPts val="0"/>
              </a:spcAft>
            </a:pPr>
            <a:r>
              <a:rPr lang="zh-TW" altLang="en-US" sz="1100" dirty="0">
                <a:solidFill>
                  <a:prstClr val="black"/>
                </a:solidFill>
                <a:ea typeface="標楷體"/>
                <a:cs typeface="Times New Roman"/>
              </a:rPr>
              <a:t>         而大家需要在這些專業科目中找到自己最喜歡且擅長的去專研，不論是網路、程式設計、資料庫還是網頁，應該要找一個當作主要的專業，在未來找工作才可以更有方向。</a:t>
            </a:r>
          </a:p>
          <a:p>
            <a:pPr>
              <a:spcAft>
                <a:spcPts val="0"/>
              </a:spcAft>
            </a:pPr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868783" y="10079194"/>
            <a:ext cx="4435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100" b="1" kern="100" dirty="0">
                <a:solidFill>
                  <a:schemeClr val="accent2"/>
                </a:solidFill>
                <a:ea typeface="標楷體"/>
                <a:cs typeface="Times New Roman"/>
              </a:rPr>
              <a:t>我最喜歡的一堂課？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11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    最喜歡的一堂課是資料庫，用的是</a:t>
            </a:r>
            <a:r>
              <a:rPr lang="en-US" altLang="zh-TW" sz="1100" dirty="0">
                <a:latin typeface="標楷體" pitchFamily="65" charset="-120"/>
                <a:ea typeface="標楷體" pitchFamily="65" charset="-120"/>
              </a:rPr>
              <a:t>MySQL</a:t>
            </a:r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這個工具，這堂課讓我可以在一張表格，或是多張表格中利用程式搜尋自己想要的資料、新增資料、刪除資料、新增規則，並且用想要的格式將資料顯示出來，並且去排列資料，非常的有趣，而語法很多都是常見的英文單詞，所以學習上並不會太困難，老師在課堂上也會帶著大家實作，回家再利用作業複習，如果真的不會就和同學討論，從過程中也可以學到更多不同的寫法和不同的邏輯思緒。</a:t>
            </a:r>
            <a:endParaRPr lang="zh-TW" altLang="en-US" dirty="0"/>
          </a:p>
        </p:txBody>
      </p:sp>
      <p:sp>
        <p:nvSpPr>
          <p:cNvPr id="36" name="直角三角形 35"/>
          <p:cNvSpPr/>
          <p:nvPr/>
        </p:nvSpPr>
        <p:spPr>
          <a:xfrm>
            <a:off x="1674" y="11525745"/>
            <a:ext cx="1672376" cy="1275855"/>
          </a:xfrm>
          <a:prstGeom prst="rtTriangle">
            <a:avLst/>
          </a:prstGeom>
          <a:ln w="28575">
            <a:prstDash val="lgDashDot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dirty="0">
              <a:latin typeface="王漢宗中仿宋繁" panose="02000500000000000000" pitchFamily="2" charset="-120"/>
              <a:ea typeface="王漢宗中仿宋繁" panose="02000500000000000000" pitchFamily="2" charset="-120"/>
            </a:endParaRPr>
          </a:p>
        </p:txBody>
      </p:sp>
      <p:sp>
        <p:nvSpPr>
          <p:cNvPr id="44" name="直角三角形 43"/>
          <p:cNvSpPr/>
          <p:nvPr/>
        </p:nvSpPr>
        <p:spPr>
          <a:xfrm flipH="1">
            <a:off x="7922582" y="11525744"/>
            <a:ext cx="1672376" cy="1275855"/>
          </a:xfrm>
          <a:prstGeom prst="rtTriangle">
            <a:avLst/>
          </a:prstGeom>
          <a:ln w="28575">
            <a:prstDash val="lgDashDot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 sz="1050" dirty="0">
              <a:latin typeface="王漢宗中仿宋繁" panose="02000500000000000000" pitchFamily="2" charset="-120"/>
              <a:ea typeface="王漢宗中仿宋繁" panose="02000500000000000000" pitchFamily="2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91738" y="318746"/>
            <a:ext cx="1283282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zh-TW" altLang="en-US" sz="105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張淑粉老師整理</a:t>
            </a:r>
          </a:p>
        </p:txBody>
      </p:sp>
      <p:sp>
        <p:nvSpPr>
          <p:cNvPr id="47" name="矩形 46"/>
          <p:cNvSpPr/>
          <p:nvPr/>
        </p:nvSpPr>
        <p:spPr>
          <a:xfrm>
            <a:off x="7545160" y="7269912"/>
            <a:ext cx="1784005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zh-TW" altLang="en-US" sz="105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賴雅琦、簡潔妮老師整理</a:t>
            </a:r>
          </a:p>
        </p:txBody>
      </p:sp>
      <p:sp>
        <p:nvSpPr>
          <p:cNvPr id="48" name="矩形 47"/>
          <p:cNvSpPr/>
          <p:nvPr/>
        </p:nvSpPr>
        <p:spPr>
          <a:xfrm>
            <a:off x="8036317" y="2528333"/>
            <a:ext cx="1161349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zh-TW" altLang="en-US" sz="105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陳俐彣老師整理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990176" y="11895897"/>
            <a:ext cx="60478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latin typeface="標楷體" pitchFamily="65" charset="-120"/>
                <a:ea typeface="標楷體" pitchFamily="65" charset="-120"/>
              </a:rPr>
              <a:t>我們能如何</a:t>
            </a:r>
            <a:endParaRPr lang="en-US" altLang="zh-TW" sz="105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50" dirty="0">
                <a:latin typeface="標楷體" pitchFamily="65" charset="-120"/>
                <a:ea typeface="標楷體" pitchFamily="65" charset="-120"/>
              </a:rPr>
              <a:t>給予</a:t>
            </a:r>
            <a:endParaRPr lang="en-US" altLang="zh-TW" sz="105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50" dirty="0">
                <a:latin typeface="標楷體" pitchFamily="65" charset="-120"/>
                <a:ea typeface="標楷體" pitchFamily="65" charset="-120"/>
              </a:rPr>
              <a:t>視障者</a:t>
            </a:r>
            <a:endParaRPr lang="en-US" altLang="zh-TW" sz="105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50" dirty="0">
                <a:latin typeface="標楷體" pitchFamily="65" charset="-120"/>
                <a:ea typeface="標楷體" pitchFamily="65" charset="-120"/>
              </a:rPr>
              <a:t>協助呢</a:t>
            </a:r>
            <a:r>
              <a:rPr lang="en-US" altLang="zh-TW" sz="1050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105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-52098" y="12091510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>
                <a:latin typeface="標楷體" pitchFamily="65" charset="-120"/>
                <a:ea typeface="標楷體" pitchFamily="65" charset="-120"/>
              </a:rPr>
              <a:t>世界工作日中</a:t>
            </a:r>
            <a:endParaRPr lang="en-US" altLang="zh-TW" sz="105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50" dirty="0">
                <a:latin typeface="標楷體" pitchFamily="65" charset="-120"/>
                <a:ea typeface="標楷體" pitchFamily="65" charset="-120"/>
              </a:rPr>
              <a:t>，你印象最深刻的</a:t>
            </a:r>
            <a:endParaRPr lang="en-US" altLang="zh-TW" sz="105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50" dirty="0">
                <a:latin typeface="標楷體" pitchFamily="65" charset="-120"/>
                <a:ea typeface="標楷體" pitchFamily="65" charset="-120"/>
              </a:rPr>
              <a:t>講師是介紹何種</a:t>
            </a:r>
            <a:endParaRPr lang="en-US" altLang="zh-TW" sz="105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50" dirty="0">
                <a:latin typeface="標楷體" pitchFamily="65" charset="-120"/>
                <a:ea typeface="標楷體" pitchFamily="65" charset="-120"/>
              </a:rPr>
              <a:t>職業呢</a:t>
            </a:r>
            <a:r>
              <a:rPr lang="en-US" altLang="zh-TW" sz="1050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4880707" y="7195903"/>
            <a:ext cx="1246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校友帶路</a:t>
            </a:r>
            <a:endParaRPr lang="en-US" altLang="zh-TW" sz="1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0604" y="2945867"/>
            <a:ext cx="459520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    遺物整理師在韓國、日本較為流行，遺物整理的工作首先在日本發展，因日本社會獨居化、老齡化嚴重，獨居者在屋內死去，被發現時有的已高度腐爛，所以遺物整理師除了整理逝者的遺物，還有清潔、消毒現場。然而，在臺灣的遺物整理師尚未普及，是因在國內出現意外死亡、孤獨死等事件，首先會由警方與專業人員負責處理現場。</a:t>
            </a:r>
          </a:p>
          <a:p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    目前臺灣有類似在做遺物整理的工作者，他們為「收納整理師」，當他們接到遺物整理的案件時，遺體已經處理完畢，不會像日本接觸到惡臭的現場，跟平常整理傢俱、衣物沒有太大區別。在台灣的遺物整理師處在起步發展之階段，加上不同國家文化定義遺物整理師的樣貌、期待皆不同，隨著往後時代的變遷，尚未知曉台灣的遺物整理師會有什麼樣的發展。不過可以知道遺物整理師，不單單僅是做物品、環境的整理，更像是再一次的認識逝世者，也是最後無聲的再見；至於保留逝世者的物件，則是對於已逝去的回憶、經驗、物品重新定義陪伴的方式。</a:t>
            </a:r>
          </a:p>
          <a:p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    不是只有在當生命畫下終點線時，才能整頓所擁有的物件及回憶，而是在現今的生活中，也給自己一些時間梳理內心的所思所想。不論是人際關係的困惑，亦或者對於未來的迷茫，我們可以透過與旁人的對話，加以釐清自己是如何看待及可以如何行動。</a:t>
            </a:r>
          </a:p>
          <a:p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    若同學們想要找人聊聊天、抒發心情，歡迎到輔導處或高輔中心找輔導老師、社工師及心理師一起整理生活中的思緒。</a:t>
            </a:r>
            <a:endParaRPr lang="en-US" altLang="zh-TW" sz="1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966C8966-8B75-4C58-AF3F-D70734BFB0FD}"/>
              </a:ext>
            </a:extLst>
          </p:cNvPr>
          <p:cNvSpPr txBox="1"/>
          <p:nvPr/>
        </p:nvSpPr>
        <p:spPr>
          <a:xfrm>
            <a:off x="243101" y="682633"/>
            <a:ext cx="28288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標楷體" panose="03000509000000000000" pitchFamily="65" charset="-120"/>
              <a:buChar char="◎"/>
            </a:pPr>
            <a:r>
              <a:rPr lang="zh-TW" altLang="en-US" sz="1100" b="1" dirty="0">
                <a:solidFill>
                  <a:srgbClr val="EA00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從</a:t>
            </a:r>
            <a:r>
              <a:rPr lang="zh-TW" altLang="zh-TW" sz="1100" b="1" dirty="0">
                <a:solidFill>
                  <a:srgbClr val="EA00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至善園提供的</a:t>
            </a:r>
            <a:r>
              <a:rPr lang="zh-TW" altLang="zh-TW" sz="1100" b="1" dirty="0">
                <a:solidFill>
                  <a:srgbClr val="EA005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自我實踐學金計畫</a:t>
            </a:r>
            <a:r>
              <a:rPr lang="zh-TW" altLang="en-US" sz="1100" b="1" dirty="0">
                <a:solidFill>
                  <a:srgbClr val="EA005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談起</a:t>
            </a:r>
            <a:r>
              <a:rPr lang="zh-TW" altLang="en-US" sz="11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en-US" altLang="zh-TW" sz="1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109</a:t>
            </a:r>
            <a:r>
              <a:rPr lang="zh-TW" altLang="en-US" sz="1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1100" dirty="0" err="1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9月23日</a:t>
            </a:r>
            <a:r>
              <a:rPr lang="zh-TW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至善園執行長來到金山高中與校長、老師們親說明『自我實踐』的執行辦法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希望引導學生透過主動學習</a:t>
            </a:r>
            <a:r>
              <a:rPr lang="zh-TW" altLang="zh-TW" sz="1100" dirty="0" smtClean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1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自我能力提升及</a:t>
            </a:r>
            <a:r>
              <a:rPr lang="zh-TW" altLang="en-US" sz="110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修正</a:t>
            </a:r>
            <a:r>
              <a:rPr lang="zh-TW" altLang="en-US" sz="110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陋習等</a:t>
            </a:r>
            <a:r>
              <a:rPr lang="zh-TW" altLang="zh-TW" sz="110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方法</a:t>
            </a:r>
            <a:r>
              <a:rPr lang="zh-TW" altLang="zh-TW" sz="1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來達成</a:t>
            </a:r>
            <a:r>
              <a:rPr lang="zh-TW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自己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設定</a:t>
            </a:r>
            <a:r>
              <a:rPr lang="zh-TW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的目標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期許學生養成自我超越的學習態度，讓學生遇見問題也能自己找出解決方法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藉由這個計畫學會如何「設定目標」、「擬定計劃」、「確實執行」、然後「心想事成」</a:t>
            </a:r>
            <a:r>
              <a:rPr lang="zh-TW" altLang="en-US" sz="1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TW" altLang="en-US" sz="1100" dirty="0"/>
          </a:p>
        </p:txBody>
      </p:sp>
      <p:pic>
        <p:nvPicPr>
          <p:cNvPr id="32" name="圖片 31">
            <a:extLst>
              <a:ext uri="{FF2B5EF4-FFF2-40B4-BE49-F238E27FC236}">
                <a16:creationId xmlns="" xmlns:a16="http://schemas.microsoft.com/office/drawing/2014/main" id="{86527563-7129-4593-8CD6-638D544EC51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38410" y="742772"/>
            <a:ext cx="1636610" cy="172487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CF4DD182-C4B0-4FDE-800B-E52B14D6D6DB}"/>
              </a:ext>
            </a:extLst>
          </p:cNvPr>
          <p:cNvSpPr txBox="1"/>
          <p:nvPr/>
        </p:nvSpPr>
        <p:spPr>
          <a:xfrm>
            <a:off x="2904229" y="2451497"/>
            <a:ext cx="2262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100" kern="0" dirty="0">
                <a:solidFill>
                  <a:srgbClr val="5D2884"/>
                </a:solidFill>
                <a:effectLst/>
                <a:highlight>
                  <a:srgbClr val="F3E7FF"/>
                </a:highlight>
                <a:ea typeface="標楷體" panose="03000509000000000000" pitchFamily="65" charset="-120"/>
                <a:cs typeface="Times New Roman" panose="02020603050405020304" pitchFamily="18" charset="0"/>
              </a:rPr>
              <a:t>自我實踐學金計畫說明會</a:t>
            </a:r>
            <a:endParaRPr lang="zh-TW" altLang="en-US" sz="1100" dirty="0">
              <a:solidFill>
                <a:srgbClr val="5D2884"/>
              </a:solidFill>
              <a:highlight>
                <a:srgbClr val="F3E7FF"/>
              </a:highlight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="" xmlns:a16="http://schemas.microsoft.com/office/drawing/2014/main" id="{3A4ED753-7F8A-4887-8E97-8C72711902FC}"/>
              </a:ext>
            </a:extLst>
          </p:cNvPr>
          <p:cNvSpPr txBox="1"/>
          <p:nvPr/>
        </p:nvSpPr>
        <p:spPr>
          <a:xfrm>
            <a:off x="264655" y="2520512"/>
            <a:ext cx="4424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標楷體" panose="03000509000000000000" pitchFamily="65" charset="-120"/>
              <a:buChar char="◎"/>
            </a:pPr>
            <a:r>
              <a:rPr lang="zh-TW" altLang="en-US" sz="1100" b="1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自我實踐獎學金計畫內容</a:t>
            </a:r>
            <a:r>
              <a:rPr lang="en-US" altLang="zh-TW" sz="1100" b="1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</a:p>
          <a:p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自己設定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個目標，和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5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個可以幫助達標計畫，然後在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個月內執行完畢。由家長或老師協助認證，經認證確實執行完成者，每個月可獲得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500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元獎學金，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個月就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1000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元。這計畫的精神不在獎學金的多寡，而在自己對於自己的要求，以及自我執行力。人生有夢想，但需要腳踏實地，追逐、建築夢想，所以獲得老師們的認同。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="" xmlns:a16="http://schemas.microsoft.com/office/drawing/2014/main" id="{6CB6F2BD-2DD3-4490-929D-87E1CCE9C833}"/>
              </a:ext>
            </a:extLst>
          </p:cNvPr>
          <p:cNvSpPr txBox="1"/>
          <p:nvPr/>
        </p:nvSpPr>
        <p:spPr>
          <a:xfrm>
            <a:off x="275798" y="3562548"/>
            <a:ext cx="429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345"/>
              </a:spcBef>
              <a:spcAft>
                <a:spcPts val="1345"/>
              </a:spcAft>
            </a:pPr>
            <a:r>
              <a:rPr lang="zh-TW" altLang="en-US" sz="1100" kern="0" dirty="0">
                <a:latin typeface="標楷體" pitchFamily="65" charset="-120"/>
                <a:ea typeface="標楷體" pitchFamily="65" charset="-120"/>
                <a:cs typeface="新細明體"/>
              </a:rPr>
              <a:t>    </a:t>
            </a:r>
            <a:r>
              <a:rPr lang="en-US" altLang="zh-TW" sz="1100" kern="0" dirty="0">
                <a:latin typeface="標楷體" pitchFamily="65" charset="-120"/>
                <a:ea typeface="標楷體" pitchFamily="65" charset="-120"/>
                <a:cs typeface="新細明體"/>
              </a:rPr>
              <a:t>109</a:t>
            </a:r>
            <a:r>
              <a:rPr lang="zh-TW" altLang="en-US" sz="1100" kern="0" dirty="0">
                <a:latin typeface="標楷體" pitchFamily="65" charset="-120"/>
                <a:ea typeface="標楷體" pitchFamily="65" charset="-120"/>
                <a:cs typeface="新細明體"/>
              </a:rPr>
              <a:t>學年度共有</a:t>
            </a:r>
            <a:r>
              <a:rPr lang="en-US" altLang="zh-TW" sz="1100" kern="0" dirty="0">
                <a:latin typeface="標楷體" pitchFamily="65" charset="-120"/>
                <a:ea typeface="標楷體" pitchFamily="65" charset="-120"/>
                <a:cs typeface="新細明體"/>
              </a:rPr>
              <a:t>83</a:t>
            </a:r>
            <a:r>
              <a:rPr lang="zh-TW" altLang="en-US" sz="1100" kern="0" dirty="0">
                <a:latin typeface="標楷體" pitchFamily="65" charset="-120"/>
                <a:ea typeface="標楷體" pitchFamily="65" charset="-120"/>
                <a:cs typeface="新細明體"/>
              </a:rPr>
              <a:t>位學生參加這個計畫，他們一起參加宣誓大會，希望藉由同儕力量彼此約束互相鞭策，努力達成自己設定的目標，這個計畫是讓學生學習如何自我實踐，只要敢想、願意做、堅持到底，夢想就不再遙遠。</a:t>
            </a:r>
            <a:endParaRPr lang="en-US" altLang="zh-TW" sz="1100" kern="0" dirty="0">
              <a:latin typeface="標楷體" pitchFamily="65" charset="-120"/>
              <a:ea typeface="標楷體" pitchFamily="65" charset="-120"/>
              <a:cs typeface="新細明體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="" xmlns:a16="http://schemas.microsoft.com/office/drawing/2014/main" id="{2BB5045B-608C-4E30-A104-07D666BC88E5}"/>
              </a:ext>
            </a:extLst>
          </p:cNvPr>
          <p:cNvSpPr txBox="1"/>
          <p:nvPr/>
        </p:nvSpPr>
        <p:spPr>
          <a:xfrm>
            <a:off x="250744" y="4288201"/>
            <a:ext cx="43914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標楷體" panose="03000509000000000000" pitchFamily="65" charset="-120"/>
              <a:buChar char="◎"/>
            </a:pPr>
            <a:r>
              <a:rPr lang="zh-TW" altLang="en-US" sz="1100" b="1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師生回饋</a:t>
            </a:r>
            <a:r>
              <a:rPr lang="en-US" altLang="zh-TW" sz="1100" b="1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	</a:t>
            </a:r>
            <a:endParaRPr lang="zh-TW" altLang="en-US" sz="1100" dirty="0">
              <a:solidFill>
                <a:srgbClr val="333333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活動在宣誓大會掀起高潮，並在計畫結束時舉辦「自我實踐獎學金徵文比賽」，</a:t>
            </a:r>
            <a:r>
              <a:rPr lang="zh-TW" altLang="en-US" sz="1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讓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學生留下深刻印象。徵文內容包含參加活動的動機與目標、經過努力檢視自我實踐的成果、參加的心得與收穫、要感謝的人以及感謝的話。從學生回饋中，他們藉由親身體驗，知道自己有時執行力不夠，意志不夠堅定，想偷懶，沒辦法持之以恆，目標達成率就會打折，難得的是學生學到不能放棄，可能只為了把排球打得更好這個目標，但透過這個實踐過程，他們學到要把握機會、學到對師長感恩，因為老師的提醒、鼓勵與支持，凡此種種都幫助學生朝更好的自己邁進。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="" xmlns:a16="http://schemas.microsoft.com/office/drawing/2014/main" id="{2482AB8D-75EE-4E96-A408-8A2A7F23A19F}"/>
              </a:ext>
            </a:extLst>
          </p:cNvPr>
          <p:cNvSpPr txBox="1"/>
          <p:nvPr/>
        </p:nvSpPr>
        <p:spPr>
          <a:xfrm>
            <a:off x="243101" y="6023097"/>
            <a:ext cx="293040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標楷體" panose="03000509000000000000" pitchFamily="65" charset="-120"/>
              <a:buChar char="◎"/>
            </a:pPr>
            <a:r>
              <a:rPr lang="zh-TW" altLang="en-US" sz="1400" b="1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為我的</a:t>
            </a:r>
            <a:r>
              <a:rPr lang="en-US" altLang="zh-TW" sz="1400" b="1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111</a:t>
            </a:r>
            <a:r>
              <a:rPr lang="zh-TW" altLang="en-US" sz="1400" b="1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年命名活動</a:t>
            </a:r>
            <a:r>
              <a:rPr lang="en-US" altLang="zh-TW" sz="1400" b="1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~</a:t>
            </a:r>
            <a:r>
              <a:rPr lang="en-US" altLang="zh-TW" sz="1400" b="1" dirty="0" err="1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活動</a:t>
            </a:r>
            <a:r>
              <a:rPr lang="zh-TW" altLang="en-US" sz="1400" b="1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預告</a:t>
            </a:r>
            <a:endParaRPr lang="en-US" altLang="zh-TW" sz="1400" b="1" dirty="0">
              <a:solidFill>
                <a:srgbClr val="FF0066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雖然自我實踐獎學金，目前只開放國一、國二參加，但其追求更好自己的目標，</a:t>
            </a:r>
            <a:r>
              <a:rPr lang="zh-TW" altLang="en-US" sz="1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應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是每個人所希望的，輔導處在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12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月即將推出「為我的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111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年命名活動」，如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:「○○○</a:t>
            </a:r>
            <a:r>
              <a:rPr lang="en-US" altLang="zh-TW" sz="1100" dirty="0" err="1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功課</a:t>
            </a:r>
            <a:r>
              <a:rPr lang="zh-TW" altLang="en-US" sz="1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進步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年」，</a:t>
            </a:r>
            <a:r>
              <a:rPr lang="zh-TW" altLang="en-US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就是秉持相同理念設計的，給未來一年的自己一個明確的目標，等你一起</a:t>
            </a:r>
            <a:r>
              <a:rPr lang="zh-TW" altLang="en-US" sz="1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來命名喔</a:t>
            </a:r>
            <a:r>
              <a:rPr lang="en-US" altLang="zh-TW" sz="1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!</a:t>
            </a:r>
            <a:endParaRPr lang="zh-TW" altLang="en-US" sz="1100" dirty="0">
              <a:solidFill>
                <a:srgbClr val="333333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="" xmlns:a16="http://schemas.microsoft.com/office/drawing/2014/main" id="{14C376E6-5B33-4732-8DE7-A8AA29FF2C84}"/>
              </a:ext>
            </a:extLst>
          </p:cNvPr>
          <p:cNvSpPr txBox="1"/>
          <p:nvPr/>
        </p:nvSpPr>
        <p:spPr>
          <a:xfrm>
            <a:off x="4865492" y="2528333"/>
            <a:ext cx="3057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從遺物整理師的工作談自我整理</a:t>
            </a:r>
            <a:endParaRPr lang="en-US" altLang="zh-TW" sz="1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B5E04BA4-EB2E-4627-96E1-5F12B92A1CA1}"/>
              </a:ext>
            </a:extLst>
          </p:cNvPr>
          <p:cNvSpPr txBox="1"/>
          <p:nvPr/>
        </p:nvSpPr>
        <p:spPr>
          <a:xfrm>
            <a:off x="4834564" y="6239055"/>
            <a:ext cx="46159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影集推薦：韓劇《</a:t>
            </a:r>
            <a:r>
              <a:rPr lang="en-US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Move to Heaven</a:t>
            </a:r>
            <a:r>
              <a:rPr lang="zh-TW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：我是遺物整理師》</a:t>
            </a:r>
            <a:endParaRPr lang="zh-TW" altLang="zh-TW" sz="900" i="1" kern="100" dirty="0">
              <a:solidFill>
                <a:schemeClr val="bg1">
                  <a:lumMod val="50000"/>
                </a:schemeClr>
              </a:solidFill>
              <a:effectLst/>
              <a:highlight>
                <a:srgbClr val="F3E7FF"/>
              </a:highlight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zh-TW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資料參考：</a:t>
            </a:r>
            <a:endParaRPr lang="zh-TW" altLang="zh-TW" sz="900" i="1" kern="100" dirty="0">
              <a:solidFill>
                <a:schemeClr val="bg1">
                  <a:lumMod val="50000"/>
                </a:schemeClr>
              </a:solidFill>
              <a:effectLst/>
              <a:highlight>
                <a:srgbClr val="F3E7FF"/>
              </a:highlight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zh-TW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女子學（</a:t>
            </a:r>
            <a:r>
              <a:rPr lang="en-US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2021</a:t>
            </a:r>
            <a:r>
              <a:rPr lang="zh-TW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）。台灣第一位遺物整理師廖心筠：整理物品、替逝者訴說人生最後的故事，撫慰家人傷痛。</a:t>
            </a:r>
            <a:r>
              <a:rPr lang="en-US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https://share99.com/relic-sort-out</a:t>
            </a:r>
            <a:endParaRPr lang="zh-TW" altLang="zh-TW" sz="900" i="1" kern="100" dirty="0">
              <a:solidFill>
                <a:schemeClr val="bg1">
                  <a:lumMod val="50000"/>
                </a:schemeClr>
              </a:solidFill>
              <a:effectLst/>
              <a:highlight>
                <a:srgbClr val="F3E7FF"/>
              </a:highlight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zh-TW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單程旅店（無日期）。遺物整理師在台灣發展狀況如何？</a:t>
            </a:r>
            <a:r>
              <a:rPr lang="en-US" altLang="zh-TW" sz="900" i="1" kern="1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https://www.fulong.idv.tw/?p=317</a:t>
            </a:r>
          </a:p>
        </p:txBody>
      </p:sp>
      <p:sp>
        <p:nvSpPr>
          <p:cNvPr id="38" name="矩形 37"/>
          <p:cNvSpPr/>
          <p:nvPr/>
        </p:nvSpPr>
        <p:spPr>
          <a:xfrm>
            <a:off x="196220" y="7540386"/>
            <a:ext cx="4539566" cy="523221"/>
          </a:xfrm>
          <a:prstGeom prst="rect">
            <a:avLst/>
          </a:prstGeom>
          <a:solidFill>
            <a:srgbClr val="F3F3FF"/>
          </a:solidFill>
          <a:ln w="19050">
            <a:solidFill>
              <a:srgbClr val="CDAC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197067" y="8100247"/>
            <a:ext cx="4521448" cy="3527461"/>
          </a:xfrm>
          <a:prstGeom prst="rect">
            <a:avLst/>
          </a:prstGeom>
          <a:noFill/>
          <a:ln w="19050">
            <a:solidFill>
              <a:srgbClr val="CDAC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4757928" y="285166"/>
            <a:ext cx="4742283" cy="2013192"/>
          </a:xfrm>
          <a:prstGeom prst="rect">
            <a:avLst/>
          </a:prstGeom>
          <a:noFill/>
          <a:ln w="19050">
            <a:solidFill>
              <a:srgbClr val="CDAC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18161" y="7639576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聽說的世界 要同理 不要同情 </a:t>
            </a:r>
          </a:p>
        </p:txBody>
      </p:sp>
      <p:sp>
        <p:nvSpPr>
          <p:cNvPr id="53" name="矩形 52"/>
          <p:cNvSpPr/>
          <p:nvPr/>
        </p:nvSpPr>
        <p:spPr>
          <a:xfrm>
            <a:off x="2802720" y="7680795"/>
            <a:ext cx="1784005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zh-TW" altLang="en-US" sz="105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白欣雅老師整理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96220" y="8060644"/>
            <a:ext cx="4539387" cy="769441"/>
          </a:xfrm>
          <a:prstGeom prst="rect">
            <a:avLst/>
          </a:prstGeom>
          <a:solidFill>
            <a:srgbClr val="F3E7FF"/>
          </a:solidFill>
          <a:ln w="19050">
            <a:solidFill>
              <a:srgbClr val="CC99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zh-TW" sz="1100" b="1" dirty="0">
                <a:latin typeface="標楷體" pitchFamily="65" charset="-120"/>
                <a:ea typeface="標楷體" pitchFamily="65" charset="-120"/>
              </a:rPr>
              <a:t>太多人會用保護的眼光，去看待視障者。 或是有太多的擔心，替視障者遺憾： 失去眼睛可以和這個世界接觸。 </a:t>
            </a:r>
            <a:endParaRPr lang="zh-TW" altLang="zh-TW" sz="11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1100" b="1" dirty="0">
                <a:latin typeface="標楷體" pitchFamily="65" charset="-120"/>
                <a:ea typeface="標楷體" pitchFamily="65" charset="-120"/>
              </a:rPr>
              <a:t>但，這是因為他們不知道，視障者有那麼多的方式，可以跟這個世界</a:t>
            </a:r>
            <a:endParaRPr lang="en-US" altLang="zh-TW" sz="11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1100" b="1" dirty="0">
                <a:latin typeface="標楷體" pitchFamily="65" charset="-120"/>
                <a:ea typeface="標楷體" pitchFamily="65" charset="-120"/>
              </a:rPr>
              <a:t>和好。</a:t>
            </a:r>
            <a:r>
              <a:rPr lang="en-US" altLang="zh-TW" sz="1100" dirty="0">
                <a:latin typeface="標楷體" pitchFamily="65" charset="-120"/>
                <a:ea typeface="標楷體" pitchFamily="65" charset="-120"/>
              </a:rPr>
              <a:t>——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朱芯儀，國內第一位重度視覺障礙心理諮商師 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187674" y="8844797"/>
            <a:ext cx="45759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您一定曾碰過有人持著白色手杖，走在大馬路上。在那當下，您可能覺得那個手杖畫出來的弧度有點大，杖頭觸碰地板的聲音有點吵。您也許疑惑著持杖者對旁人的視若無睹，甚至您會怕被手杖打到。但其實您無需介意。因為這正是視障者，使用專用的「</a:t>
            </a:r>
            <a:r>
              <a:rPr lang="zh-TW" altLang="zh-TW" sz="1100" b="1" dirty="0">
                <a:latin typeface="標楷體" pitchFamily="65" charset="-120"/>
                <a:ea typeface="標楷體" pitchFamily="65" charset="-120"/>
              </a:rPr>
              <a:t>白手杖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」（</a:t>
            </a:r>
            <a:r>
              <a:rPr lang="en-US" altLang="zh-TW" sz="1100" dirty="0">
                <a:latin typeface="標楷體" pitchFamily="65" charset="-120"/>
                <a:ea typeface="標楷體" pitchFamily="65" charset="-120"/>
              </a:rPr>
              <a:t>white cane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），落實他們</a:t>
            </a:r>
            <a:r>
              <a:rPr lang="zh-TW" altLang="zh-TW" sz="1100" b="1" dirty="0">
                <a:latin typeface="標楷體" pitchFamily="65" charset="-120"/>
                <a:ea typeface="標楷體" pitchFamily="65" charset="-120"/>
              </a:rPr>
              <a:t>行動自主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的第一步！ </a:t>
            </a:r>
            <a:endParaRPr lang="en-US" altLang="zh-TW" sz="11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在面對身心障礙者時，社會大眾容易以同情代替同理、幫忙代替生活自主，例如，遇到心智障礙者一筆一劃賣力書寫時，就會想替他把資料全部填完；碰到肢體障礙者要爬樓梯時，就會想要拉他一把。</a:t>
            </a:r>
          </a:p>
          <a:p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「人性吧！人也是好逸惡勞的，但當有人代勞習慣了，就會變成惡性循環，然後會產生一個負面印象，好像我們（障礙者）越來越無能。」</a:t>
            </a:r>
          </a:p>
          <a:p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國內第一位重度視覺障礙心理諮商師呼籲，這種「同情、想代勞」的心態需要調整，因為「</a:t>
            </a:r>
            <a:r>
              <a:rPr lang="zh-TW" altLang="zh-TW" sz="1100" b="1" dirty="0">
                <a:latin typeface="標楷體" pitchFamily="65" charset="-120"/>
                <a:ea typeface="標楷體" pitchFamily="65" charset="-120"/>
              </a:rPr>
              <a:t>不是我們不能，而是身邊的人過於保護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」，結果只是讓障礙者跟這世界溝通接觸時，增加了更多需要適應的時間。</a:t>
            </a:r>
            <a:endParaRPr lang="en-US" altLang="zh-TW" sz="11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以視障者來說，周圍的人太過於保護，覺得「這個會危險、這個不方便」，像是剪指甲、開瓦斯爐、倒熱水等日常生活上的小事，都會代勞、不敢讓視障者嘗試，反而讓視障者失去學習獨立自主的機會。</a:t>
            </a:r>
            <a:endParaRPr lang="zh-TW" altLang="zh-TW" sz="1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4803793" y="265006"/>
            <a:ext cx="350271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其實視障者需要的是「放手」</a:t>
            </a:r>
            <a:r>
              <a:rPr lang="en-US" altLang="zh-TW" sz="1100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相信他們在經過訓練後，例如學會使用白手杖，再加上「人導法」 的宣傳與普及，他們也可以行動自如，而能夠「行動自主」，更是視障朋友重建尊嚴與自信心的首要關鍵。 </a:t>
            </a:r>
          </a:p>
          <a:p>
            <a:r>
              <a:rPr lang="zh-TW" altLang="zh-TW" sz="1100" dirty="0">
                <a:latin typeface="標楷體" pitchFamily="65" charset="-120"/>
                <a:ea typeface="標楷體" pitchFamily="65" charset="-120"/>
              </a:rPr>
              <a:t>所以，下次如果遇到視障朋友，就直接大方地上前詢問，需不需要幫忙，以及要怎麼提供協助，視障朋友會告訴你最適合的方法，而不是自以為好意的保護，以及非必要的干預，這才是在聽與說的世界裡，最好的同理與體貼。</a:t>
            </a:r>
            <a:r>
              <a:rPr lang="en-US" altLang="zh-TW" sz="1100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11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83" y="361372"/>
            <a:ext cx="1024368" cy="13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808925" y="1811217"/>
            <a:ext cx="451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900" i="1" kern="100" dirty="0">
                <a:solidFill>
                  <a:schemeClr val="bg1">
                    <a:lumMod val="50000"/>
                  </a:schemeClr>
                </a:solidFill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文章來源：</a:t>
            </a:r>
          </a:p>
          <a:p>
            <a:r>
              <a:rPr lang="zh-TW" altLang="zh-TW" sz="900" i="1" kern="100" dirty="0">
                <a:solidFill>
                  <a:schemeClr val="bg1">
                    <a:lumMod val="50000"/>
                  </a:schemeClr>
                </a:solidFill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衛生福利部／身心障礙者權利公約／宣導專區</a:t>
            </a:r>
            <a:endParaRPr lang="en-US" altLang="zh-TW" sz="900" i="1" kern="100" dirty="0">
              <a:solidFill>
                <a:schemeClr val="bg1">
                  <a:lumMod val="50000"/>
                </a:schemeClr>
              </a:solidFill>
              <a:highlight>
                <a:srgbClr val="F3E7FF"/>
              </a:highligh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900" i="1" kern="100" dirty="0">
                <a:solidFill>
                  <a:schemeClr val="bg1">
                    <a:lumMod val="50000"/>
                  </a:schemeClr>
                </a:solidFill>
                <a:highlight>
                  <a:srgbClr val="F3E7FF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https://crpd.sfaa.gov.tw/BulletinCtrl?func=getBulletin&amp;p=b_2&amp;c=G&amp;bulletinId=1529</a:t>
            </a:r>
            <a:endParaRPr lang="zh-TW" altLang="zh-TW" sz="900" i="1" kern="100" dirty="0">
              <a:solidFill>
                <a:schemeClr val="bg1">
                  <a:lumMod val="50000"/>
                </a:schemeClr>
              </a:solidFill>
              <a:highlight>
                <a:srgbClr val="F3E7FF"/>
              </a:highligh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900" i="1" kern="100" dirty="0">
              <a:solidFill>
                <a:schemeClr val="bg1">
                  <a:lumMod val="50000"/>
                </a:schemeClr>
              </a:solidFill>
              <a:highlight>
                <a:srgbClr val="F3E7FF"/>
              </a:highligh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" b="14512"/>
          <a:stretch/>
        </p:blipFill>
        <p:spPr bwMode="auto">
          <a:xfrm>
            <a:off x="3301341" y="6098598"/>
            <a:ext cx="1028194" cy="109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文字方塊 48">
            <a:extLst>
              <a:ext uri="{FF2B5EF4-FFF2-40B4-BE49-F238E27FC236}">
                <a16:creationId xmlns="" xmlns:a16="http://schemas.microsoft.com/office/drawing/2014/main" id="{CF4DD182-C4B0-4FDE-800B-E52B14D6D6DB}"/>
              </a:ext>
            </a:extLst>
          </p:cNvPr>
          <p:cNvSpPr txBox="1"/>
          <p:nvPr/>
        </p:nvSpPr>
        <p:spPr>
          <a:xfrm>
            <a:off x="3193351" y="7193609"/>
            <a:ext cx="1244425" cy="261610"/>
          </a:xfrm>
          <a:prstGeom prst="rect">
            <a:avLst/>
          </a:prstGeom>
          <a:solidFill>
            <a:srgbClr val="F3E7FF"/>
          </a:solidFill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solidFill>
                  <a:srgbClr val="5D288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111</a:t>
            </a:r>
            <a:r>
              <a:rPr lang="zh-TW" altLang="en-US" sz="1100" dirty="0" smtClean="0">
                <a:solidFill>
                  <a:srgbClr val="5D288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天燈許願活動</a:t>
            </a:r>
            <a:endParaRPr lang="zh-TW" altLang="en-US" sz="1100" kern="0" dirty="0">
              <a:solidFill>
                <a:srgbClr val="5D2884"/>
              </a:solidFill>
              <a:highlight>
                <a:srgbClr val="F3E7FF"/>
              </a:highligh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5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3112</TotalTime>
  <Words>2517</Words>
  <Application>Microsoft Office PowerPoint</Application>
  <PresentationFormat>A3 紙張 (297x420 公釐)</PresentationFormat>
  <Paragraphs>98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思雯 廖</dc:creator>
  <cp:lastModifiedBy>user</cp:lastModifiedBy>
  <cp:revision>263</cp:revision>
  <cp:lastPrinted>2020-11-20T06:32:27Z</cp:lastPrinted>
  <dcterms:created xsi:type="dcterms:W3CDTF">2018-09-04T02:51:21Z</dcterms:created>
  <dcterms:modified xsi:type="dcterms:W3CDTF">2021-11-22T06:00:59Z</dcterms:modified>
</cp:coreProperties>
</file>